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2.xml" ContentType="application/vnd.openxmlformats-officedocument.presentationml.tags+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3.xml" ContentType="application/vnd.openxmlformats-officedocument.presentationml.tags+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4.xml" ContentType="application/vnd.openxmlformats-officedocument.presentationml.tags+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25.xml" ContentType="application/vnd.openxmlformats-officedocument.presentationml.tags+xml"/>
  <Override PartName="/ppt/notesSlides/notesSlide2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26.xml" ContentType="application/vnd.openxmlformats-officedocument.presentationml.tags+xml"/>
  <Override PartName="/ppt/notesSlides/notesSlide2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27.xml" ContentType="application/vnd.openxmlformats-officedocument.presentationml.tags+xml"/>
  <Override PartName="/ppt/notesSlides/notesSlide2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28.xml" ContentType="application/vnd.openxmlformats-officedocument.presentationml.tags+xml"/>
  <Override PartName="/ppt/notesSlides/notesSlide2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29.xml" ContentType="application/vnd.openxmlformats-officedocument.presentationml.tags+xml"/>
  <Override PartName="/ppt/notesSlides/notesSlide2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30.xml" ContentType="application/vnd.openxmlformats-officedocument.presentationml.tags+xml"/>
  <Override PartName="/ppt/notesSlides/notesSlide2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34"/>
  </p:notesMasterIdLst>
  <p:sldIdLst>
    <p:sldId id="263" r:id="rId6"/>
    <p:sldId id="384" r:id="rId7"/>
    <p:sldId id="389" r:id="rId8"/>
    <p:sldId id="390" r:id="rId9"/>
    <p:sldId id="397" r:id="rId10"/>
    <p:sldId id="258" r:id="rId11"/>
    <p:sldId id="398" r:id="rId12"/>
    <p:sldId id="399" r:id="rId13"/>
    <p:sldId id="400" r:id="rId14"/>
    <p:sldId id="413" r:id="rId15"/>
    <p:sldId id="402" r:id="rId16"/>
    <p:sldId id="412" r:id="rId17"/>
    <p:sldId id="410" r:id="rId18"/>
    <p:sldId id="419" r:id="rId19"/>
    <p:sldId id="393" r:id="rId20"/>
    <p:sldId id="416" r:id="rId21"/>
    <p:sldId id="417" r:id="rId22"/>
    <p:sldId id="418" r:id="rId23"/>
    <p:sldId id="422" r:id="rId24"/>
    <p:sldId id="421" r:id="rId25"/>
    <p:sldId id="420" r:id="rId26"/>
    <p:sldId id="423" r:id="rId27"/>
    <p:sldId id="424" r:id="rId28"/>
    <p:sldId id="425" r:id="rId29"/>
    <p:sldId id="426" r:id="rId30"/>
    <p:sldId id="427" r:id="rId31"/>
    <p:sldId id="428" r:id="rId32"/>
    <p:sldId id="429"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guide id="3" orient="horz" pos="11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3F9E16-9B6D-CE30-BF78-021000A19F0A}" name="Kirsten Turpel" initials="KT" userId="S::kirsten.turpel@rotary.org::7cf06027-6155-4305-8219-33bba7f30194" providerId="AD"/>
  <p188:author id="{01FB5294-C6AA-C3B3-1D7D-179E1BA229BD}" name="Amy Finkelstein" initials="AF" userId="S::Amy.Finkelstein@rotary.org::94a26f2c-7a35-4d0d-9fa5-8610d3c204f1" providerId="AD"/>
  <p188:author id="{2FF31199-3B7B-5C51-81DA-52BC8DEB6293}" name="Katie Burns" initials="KB" userId="Katie Burns" providerId="None"/>
  <p188:author id="{786518BE-B1EE-6116-19C5-799D7F4DA70C}" name="Stephanie Adomaitis" initials="SA" userId="S::stephanie.adomaitis@rotary.org::5cdb2380-9b78-47e9-b28b-7ffd3b4b92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8" clrIdx="0">
    <p:extLst>
      <p:ext uri="{19B8F6BF-5375-455C-9EA6-DF929625EA0E}">
        <p15:presenceInfo xmlns:p15="http://schemas.microsoft.com/office/powerpoint/2012/main" userId="S-1-5-21-2052111302-1645522239-682003330-80426" providerId="AD"/>
      </p:ext>
    </p:extLst>
  </p:cmAuthor>
  <p:cmAuthor id="2" name="Kelly Cison" initials="KC" lastIdx="4" clrIdx="1">
    <p:extLst>
      <p:ext uri="{19B8F6BF-5375-455C-9EA6-DF929625EA0E}">
        <p15:presenceInfo xmlns:p15="http://schemas.microsoft.com/office/powerpoint/2012/main" userId="S-1-5-21-2052111302-1645522239-682003330-103308" providerId="AD"/>
      </p:ext>
    </p:extLst>
  </p:cmAuthor>
  <p:cmAuthor id="3" name="Stephanie Adomaitis" initials="SA" lastIdx="2" clrIdx="2">
    <p:extLst>
      <p:ext uri="{19B8F6BF-5375-455C-9EA6-DF929625EA0E}">
        <p15:presenceInfo xmlns:p15="http://schemas.microsoft.com/office/powerpoint/2012/main" userId="S::Stephanie.Adomaitis@rotary.org::5cdb2380-9b78-47e9-b28b-7ffd3b4b9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718F"/>
    <a:srgbClr val="F5A81C"/>
    <a:srgbClr val="01B4E7"/>
    <a:srgbClr val="F7A81B"/>
    <a:srgbClr val="A9A4CF"/>
    <a:srgbClr val="A7ACA2"/>
    <a:srgbClr val="C9DEE9"/>
    <a:srgbClr val="48595D"/>
    <a:srgbClr val="005DAA"/>
    <a:srgbClr val="8821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6AEAF-6848-46DC-B400-7555F4D40CBB}" v="29" dt="2026-05-11T00:15:19.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828" autoAdjust="0"/>
  </p:normalViewPr>
  <p:slideViewPr>
    <p:cSldViewPr snapToGrid="0">
      <p:cViewPr varScale="1">
        <p:scale>
          <a:sx n="42" d="100"/>
          <a:sy n="42" d="100"/>
        </p:scale>
        <p:origin x="1581" y="-96"/>
      </p:cViewPr>
      <p:guideLst>
        <p:guide orient="horz" pos="288"/>
        <p:guide pos="288"/>
        <p:guide orient="horz" pos="110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Fradenburg" userId="0e73113c8df29ecc" providerId="LiveId" clId="{2035100C-DE35-4E6C-A8EF-71426FE6C40C}"/>
    <pc:docChg chg="undo custSel addSld delSld modSld sldOrd">
      <pc:chgData name="Jim Fradenburg" userId="0e73113c8df29ecc" providerId="LiveId" clId="{2035100C-DE35-4E6C-A8EF-71426FE6C40C}" dt="2026-05-11T00:17:21.139" v="1179" actId="122"/>
      <pc:docMkLst>
        <pc:docMk/>
      </pc:docMkLst>
      <pc:sldChg chg="modSp mod">
        <pc:chgData name="Jim Fradenburg" userId="0e73113c8df29ecc" providerId="LiveId" clId="{2035100C-DE35-4E6C-A8EF-71426FE6C40C}" dt="2026-05-04T22:48:53.765" v="179" actId="14100"/>
        <pc:sldMkLst>
          <pc:docMk/>
          <pc:sldMk cId="2867375653" sldId="398"/>
        </pc:sldMkLst>
        <pc:spChg chg="mod">
          <ac:chgData name="Jim Fradenburg" userId="0e73113c8df29ecc" providerId="LiveId" clId="{2035100C-DE35-4E6C-A8EF-71426FE6C40C}" dt="2026-05-04T22:48:53.765" v="179" actId="14100"/>
          <ac:spMkLst>
            <pc:docMk/>
            <pc:sldMk cId="2867375653" sldId="398"/>
            <ac:spMk id="2" creationId="{FAEBFF66-59B5-400E-91A1-23E044CC7ED2}"/>
          </ac:spMkLst>
        </pc:spChg>
        <pc:spChg chg="mod">
          <ac:chgData name="Jim Fradenburg" userId="0e73113c8df29ecc" providerId="LiveId" clId="{2035100C-DE35-4E6C-A8EF-71426FE6C40C}" dt="2026-05-04T22:48:44.554" v="178" actId="27636"/>
          <ac:spMkLst>
            <pc:docMk/>
            <pc:sldMk cId="2867375653" sldId="398"/>
            <ac:spMk id="8" creationId="{080356D1-8491-4D3F-A23B-9317F31E57FF}"/>
          </ac:spMkLst>
        </pc:spChg>
      </pc:sldChg>
      <pc:sldChg chg="modSp mod">
        <pc:chgData name="Jim Fradenburg" userId="0e73113c8df29ecc" providerId="LiveId" clId="{2035100C-DE35-4E6C-A8EF-71426FE6C40C}" dt="2026-05-04T22:52:33.136" v="539" actId="114"/>
        <pc:sldMkLst>
          <pc:docMk/>
          <pc:sldMk cId="3964533985" sldId="399"/>
        </pc:sldMkLst>
        <pc:spChg chg="mod">
          <ac:chgData name="Jim Fradenburg" userId="0e73113c8df29ecc" providerId="LiveId" clId="{2035100C-DE35-4E6C-A8EF-71426FE6C40C}" dt="2026-05-04T22:52:33.136" v="539" actId="114"/>
          <ac:spMkLst>
            <pc:docMk/>
            <pc:sldMk cId="3964533985" sldId="399"/>
            <ac:spMk id="4" creationId="{00000000-0000-0000-0000-000000000000}"/>
          </ac:spMkLst>
        </pc:spChg>
      </pc:sldChg>
      <pc:sldChg chg="modNotesTx">
        <pc:chgData name="Jim Fradenburg" userId="0e73113c8df29ecc" providerId="LiveId" clId="{2035100C-DE35-4E6C-A8EF-71426FE6C40C}" dt="2026-05-04T22:53:03.334" v="540" actId="33524"/>
        <pc:sldMkLst>
          <pc:docMk/>
          <pc:sldMk cId="822513799" sldId="402"/>
        </pc:sldMkLst>
      </pc:sldChg>
      <pc:sldChg chg="delSp modSp add mod modNotesTx">
        <pc:chgData name="Jim Fradenburg" userId="0e73113c8df29ecc" providerId="LiveId" clId="{2035100C-DE35-4E6C-A8EF-71426FE6C40C}" dt="2026-05-04T22:59:05.484" v="772" actId="6549"/>
        <pc:sldMkLst>
          <pc:docMk/>
          <pc:sldMk cId="975193533" sldId="419"/>
        </pc:sldMkLst>
        <pc:spChg chg="mod">
          <ac:chgData name="Jim Fradenburg" userId="0e73113c8df29ecc" providerId="LiveId" clId="{2035100C-DE35-4E6C-A8EF-71426FE6C40C}" dt="2026-05-04T22:58:13.045" v="770" actId="27636"/>
          <ac:spMkLst>
            <pc:docMk/>
            <pc:sldMk cId="975193533" sldId="419"/>
            <ac:spMk id="4" creationId="{B4B62571-91BE-516E-84A8-D24E923D2D24}"/>
          </ac:spMkLst>
        </pc:spChg>
        <pc:spChg chg="mod">
          <ac:chgData name="Jim Fradenburg" userId="0e73113c8df29ecc" providerId="LiveId" clId="{2035100C-DE35-4E6C-A8EF-71426FE6C40C}" dt="2026-05-04T22:55:02.755" v="566" actId="20577"/>
          <ac:spMkLst>
            <pc:docMk/>
            <pc:sldMk cId="975193533" sldId="419"/>
            <ac:spMk id="5" creationId="{DDB1DA1B-1418-CC31-3777-36D21CE96F78}"/>
          </ac:spMkLst>
        </pc:spChg>
      </pc:sldChg>
      <pc:sldChg chg="addSp modSp add mod modNotesTx">
        <pc:chgData name="Jim Fradenburg" userId="0e73113c8df29ecc" providerId="LiveId" clId="{2035100C-DE35-4E6C-A8EF-71426FE6C40C}" dt="2026-05-05T00:24:26.397" v="815" actId="6549"/>
        <pc:sldMkLst>
          <pc:docMk/>
          <pc:sldMk cId="1467878489" sldId="420"/>
        </pc:sldMkLst>
        <pc:spChg chg="mod">
          <ac:chgData name="Jim Fradenburg" userId="0e73113c8df29ecc" providerId="LiveId" clId="{2035100C-DE35-4E6C-A8EF-71426FE6C40C}" dt="2026-05-05T00:21:18.168" v="801" actId="27636"/>
          <ac:spMkLst>
            <pc:docMk/>
            <pc:sldMk cId="1467878489" sldId="420"/>
            <ac:spMk id="8" creationId="{99955A49-1224-EACE-5E80-121C7D4D317A}"/>
          </ac:spMkLst>
        </pc:spChg>
        <pc:spChg chg="mod">
          <ac:chgData name="Jim Fradenburg" userId="0e73113c8df29ecc" providerId="LiveId" clId="{2035100C-DE35-4E6C-A8EF-71426FE6C40C}" dt="2026-05-05T00:21:10.215" v="799" actId="20577"/>
          <ac:spMkLst>
            <pc:docMk/>
            <pc:sldMk cId="1467878489" sldId="420"/>
            <ac:spMk id="24" creationId="{523381EC-FFA4-4B94-86C1-6061D0CFDCD0}"/>
          </ac:spMkLst>
        </pc:spChg>
        <pc:graphicFrameChg chg="add mod modGraphic">
          <ac:chgData name="Jim Fradenburg" userId="0e73113c8df29ecc" providerId="LiveId" clId="{2035100C-DE35-4E6C-A8EF-71426FE6C40C}" dt="2026-05-05T00:22:59.102" v="810" actId="14100"/>
          <ac:graphicFrameMkLst>
            <pc:docMk/>
            <pc:sldMk cId="1467878489" sldId="420"/>
            <ac:graphicFrameMk id="3" creationId="{0B79710C-563D-1FAE-924D-F38E9A426E01}"/>
          </ac:graphicFrameMkLst>
        </pc:graphicFrameChg>
        <pc:picChg chg="add mod">
          <ac:chgData name="Jim Fradenburg" userId="0e73113c8df29ecc" providerId="LiveId" clId="{2035100C-DE35-4E6C-A8EF-71426FE6C40C}" dt="2026-05-05T00:22:59.102" v="810" actId="14100"/>
          <ac:picMkLst>
            <pc:docMk/>
            <pc:sldMk cId="1467878489" sldId="420"/>
            <ac:picMk id="4" creationId="{00000000-0008-0000-0000-000002000000}"/>
          </ac:picMkLst>
        </pc:picChg>
        <pc:picChg chg="mod ord">
          <ac:chgData name="Jim Fradenburg" userId="0e73113c8df29ecc" providerId="LiveId" clId="{2035100C-DE35-4E6C-A8EF-71426FE6C40C}" dt="2026-05-05T00:22:28.038" v="806" actId="167"/>
          <ac:picMkLst>
            <pc:docMk/>
            <pc:sldMk cId="1467878489" sldId="420"/>
            <ac:picMk id="6" creationId="{2D875776-2133-8C91-1726-D8C711E20554}"/>
          </ac:picMkLst>
        </pc:picChg>
        <pc:picChg chg="add mod">
          <ac:chgData name="Jim Fradenburg" userId="0e73113c8df29ecc" providerId="LiveId" clId="{2035100C-DE35-4E6C-A8EF-71426FE6C40C}" dt="2026-05-05T00:23:25.240" v="812" actId="1076"/>
          <ac:picMkLst>
            <pc:docMk/>
            <pc:sldMk cId="1467878489" sldId="420"/>
            <ac:picMk id="7" creationId="{00000000-0008-0000-0000-000002000000}"/>
          </ac:picMkLst>
        </pc:picChg>
      </pc:sldChg>
      <pc:sldChg chg="addSp modSp add mod ord modNotesTx">
        <pc:chgData name="Jim Fradenburg" userId="0e73113c8df29ecc" providerId="LiveId" clId="{2035100C-DE35-4E6C-A8EF-71426FE6C40C}" dt="2026-05-05T11:32:59.227" v="850" actId="6549"/>
        <pc:sldMkLst>
          <pc:docMk/>
          <pc:sldMk cId="1486584701" sldId="421"/>
        </pc:sldMkLst>
        <pc:spChg chg="mod">
          <ac:chgData name="Jim Fradenburg" userId="0e73113c8df29ecc" providerId="LiveId" clId="{2035100C-DE35-4E6C-A8EF-71426FE6C40C}" dt="2026-05-05T00:28:04.996" v="843" actId="20577"/>
          <ac:spMkLst>
            <pc:docMk/>
            <pc:sldMk cId="1486584701" sldId="421"/>
            <ac:spMk id="8" creationId="{F4109B9C-D4C0-2925-1161-7018B954AC6C}"/>
          </ac:spMkLst>
        </pc:spChg>
        <pc:spChg chg="mod">
          <ac:chgData name="Jim Fradenburg" userId="0e73113c8df29ecc" providerId="LiveId" clId="{2035100C-DE35-4E6C-A8EF-71426FE6C40C}" dt="2026-05-05T00:25:54.053" v="840" actId="20577"/>
          <ac:spMkLst>
            <pc:docMk/>
            <pc:sldMk cId="1486584701" sldId="421"/>
            <ac:spMk id="24" creationId="{0F37BB5D-1560-1072-8975-C9559B591602}"/>
          </ac:spMkLst>
        </pc:spChg>
        <pc:picChg chg="add mod">
          <ac:chgData name="Jim Fradenburg" userId="0e73113c8df29ecc" providerId="LiveId" clId="{2035100C-DE35-4E6C-A8EF-71426FE6C40C}" dt="2026-05-05T00:28:31.424" v="849" actId="14100"/>
          <ac:picMkLst>
            <pc:docMk/>
            <pc:sldMk cId="1486584701" sldId="421"/>
            <ac:picMk id="4" creationId="{7209E5C2-0AE9-E181-90F5-3CA3864FC43F}"/>
          </ac:picMkLst>
        </pc:picChg>
        <pc:picChg chg="mod">
          <ac:chgData name="Jim Fradenburg" userId="0e73113c8df29ecc" providerId="LiveId" clId="{2035100C-DE35-4E6C-A8EF-71426FE6C40C}" dt="2026-05-05T00:28:23.586" v="846" actId="1076"/>
          <ac:picMkLst>
            <pc:docMk/>
            <pc:sldMk cId="1486584701" sldId="421"/>
            <ac:picMk id="6" creationId="{B7C0B8F5-8C95-B5CF-87DF-0F8B00CEEEF2}"/>
          </ac:picMkLst>
        </pc:picChg>
      </pc:sldChg>
      <pc:sldChg chg="addSp delSp modSp add mod">
        <pc:chgData name="Jim Fradenburg" userId="0e73113c8df29ecc" providerId="LiveId" clId="{2035100C-DE35-4E6C-A8EF-71426FE6C40C}" dt="2026-05-05T11:36:01.450" v="889"/>
        <pc:sldMkLst>
          <pc:docMk/>
          <pc:sldMk cId="3180899905" sldId="422"/>
        </pc:sldMkLst>
        <pc:spChg chg="mod">
          <ac:chgData name="Jim Fradenburg" userId="0e73113c8df29ecc" providerId="LiveId" clId="{2035100C-DE35-4E6C-A8EF-71426FE6C40C}" dt="2026-05-05T11:34:38.768" v="884" actId="6549"/>
          <ac:spMkLst>
            <pc:docMk/>
            <pc:sldMk cId="3180899905" sldId="422"/>
            <ac:spMk id="24" creationId="{F293FBC9-AAD5-CC2F-03B6-B42E2EAD10A1}"/>
          </ac:spMkLst>
        </pc:spChg>
        <pc:picChg chg="add mod">
          <ac:chgData name="Jim Fradenburg" userId="0e73113c8df29ecc" providerId="LiveId" clId="{2035100C-DE35-4E6C-A8EF-71426FE6C40C}" dt="2026-05-05T11:35:59.384" v="887" actId="1076"/>
          <ac:picMkLst>
            <pc:docMk/>
            <pc:sldMk cId="3180899905" sldId="422"/>
            <ac:picMk id="11" creationId="{5EA07208-ABD5-F04E-5CE5-8A6E8450C338}"/>
          </ac:picMkLst>
        </pc:picChg>
      </pc:sldChg>
      <pc:sldChg chg="addSp delSp modSp add mod">
        <pc:chgData name="Jim Fradenburg" userId="0e73113c8df29ecc" providerId="LiveId" clId="{2035100C-DE35-4E6C-A8EF-71426FE6C40C}" dt="2026-05-05T11:57:27.887" v="932" actId="14100"/>
        <pc:sldMkLst>
          <pc:docMk/>
          <pc:sldMk cId="2222789755" sldId="423"/>
        </pc:sldMkLst>
        <pc:spChg chg="mod">
          <ac:chgData name="Jim Fradenburg" userId="0e73113c8df29ecc" providerId="LiveId" clId="{2035100C-DE35-4E6C-A8EF-71426FE6C40C}" dt="2026-05-05T11:54:20.362" v="915" actId="20577"/>
          <ac:spMkLst>
            <pc:docMk/>
            <pc:sldMk cId="2222789755" sldId="423"/>
            <ac:spMk id="24" creationId="{E18D8F48-E80A-F9E5-4E10-0F0A30AFC0B7}"/>
          </ac:spMkLst>
        </pc:spChg>
        <pc:picChg chg="add mod">
          <ac:chgData name="Jim Fradenburg" userId="0e73113c8df29ecc" providerId="LiveId" clId="{2035100C-DE35-4E6C-A8EF-71426FE6C40C}" dt="2026-05-05T11:57:27.887" v="932" actId="14100"/>
          <ac:picMkLst>
            <pc:docMk/>
            <pc:sldMk cId="2222789755" sldId="423"/>
            <ac:picMk id="9" creationId="{F65F4A23-1351-1DF8-F170-1F9F026BF5FA}"/>
          </ac:picMkLst>
        </pc:picChg>
      </pc:sldChg>
      <pc:sldChg chg="addSp delSp modSp add mod">
        <pc:chgData name="Jim Fradenburg" userId="0e73113c8df29ecc" providerId="LiveId" clId="{2035100C-DE35-4E6C-A8EF-71426FE6C40C}" dt="2026-05-05T12:03:37.696" v="963" actId="14100"/>
        <pc:sldMkLst>
          <pc:docMk/>
          <pc:sldMk cId="331774372" sldId="424"/>
        </pc:sldMkLst>
        <pc:spChg chg="add del mod">
          <ac:chgData name="Jim Fradenburg" userId="0e73113c8df29ecc" providerId="LiveId" clId="{2035100C-DE35-4E6C-A8EF-71426FE6C40C}" dt="2026-05-05T12:02:28.546" v="952" actId="47"/>
          <ac:spMkLst>
            <pc:docMk/>
            <pc:sldMk cId="331774372" sldId="424"/>
            <ac:spMk id="3" creationId="{3C6269CF-011E-040D-7003-CA80B1B198B0}"/>
          </ac:spMkLst>
        </pc:spChg>
        <pc:graphicFrameChg chg="add mod modGraphic">
          <ac:chgData name="Jim Fradenburg" userId="0e73113c8df29ecc" providerId="LiveId" clId="{2035100C-DE35-4E6C-A8EF-71426FE6C40C}" dt="2026-05-05T12:03:12.825" v="959" actId="14100"/>
          <ac:graphicFrameMkLst>
            <pc:docMk/>
            <pc:sldMk cId="331774372" sldId="424"/>
            <ac:graphicFrameMk id="10" creationId="{E870B644-41F5-F275-E4F4-6A8D52F590F4}"/>
          </ac:graphicFrameMkLst>
        </pc:graphicFrameChg>
        <pc:picChg chg="add mod">
          <ac:chgData name="Jim Fradenburg" userId="0e73113c8df29ecc" providerId="LiveId" clId="{2035100C-DE35-4E6C-A8EF-71426FE6C40C}" dt="2026-05-05T12:03:12.825" v="959" actId="14100"/>
          <ac:picMkLst>
            <pc:docMk/>
            <pc:sldMk cId="331774372" sldId="424"/>
            <ac:picMk id="11" creationId="{00000000-0008-0000-0000-000002000000}"/>
          </ac:picMkLst>
        </pc:picChg>
        <pc:picChg chg="add mod">
          <ac:chgData name="Jim Fradenburg" userId="0e73113c8df29ecc" providerId="LiveId" clId="{2035100C-DE35-4E6C-A8EF-71426FE6C40C}" dt="2026-05-05T12:03:37.696" v="963" actId="14100"/>
          <ac:picMkLst>
            <pc:docMk/>
            <pc:sldMk cId="331774372" sldId="424"/>
            <ac:picMk id="12" creationId="{00000000-0008-0000-0000-000002000000}"/>
          </ac:picMkLst>
        </pc:picChg>
      </pc:sldChg>
      <pc:sldChg chg="addSp delSp modSp add mod">
        <pc:chgData name="Jim Fradenburg" userId="0e73113c8df29ecc" providerId="LiveId" clId="{2035100C-DE35-4E6C-A8EF-71426FE6C40C}" dt="2026-05-06T00:38:00.880" v="993" actId="14100"/>
        <pc:sldMkLst>
          <pc:docMk/>
          <pc:sldMk cId="840031920" sldId="425"/>
        </pc:sldMkLst>
        <pc:spChg chg="mod">
          <ac:chgData name="Jim Fradenburg" userId="0e73113c8df29ecc" providerId="LiveId" clId="{2035100C-DE35-4E6C-A8EF-71426FE6C40C}" dt="2026-05-06T00:35:58.234" v="990" actId="20577"/>
          <ac:spMkLst>
            <pc:docMk/>
            <pc:sldMk cId="840031920" sldId="425"/>
            <ac:spMk id="24" creationId="{9160473C-CF36-56AB-E4C2-6F5F235F52B6}"/>
          </ac:spMkLst>
        </pc:spChg>
        <pc:picChg chg="add mod">
          <ac:chgData name="Jim Fradenburg" userId="0e73113c8df29ecc" providerId="LiveId" clId="{2035100C-DE35-4E6C-A8EF-71426FE6C40C}" dt="2026-05-06T00:38:00.880" v="993" actId="14100"/>
          <ac:picMkLst>
            <pc:docMk/>
            <pc:sldMk cId="840031920" sldId="425"/>
            <ac:picMk id="7" creationId="{C1483447-2DFF-98EC-B67B-63AC27D6156A}"/>
          </ac:picMkLst>
        </pc:picChg>
      </pc:sldChg>
      <pc:sldChg chg="addSp delSp modSp add mod">
        <pc:chgData name="Jim Fradenburg" userId="0e73113c8df29ecc" providerId="LiveId" clId="{2035100C-DE35-4E6C-A8EF-71426FE6C40C}" dt="2026-05-06T00:45:40.090" v="1009" actId="14100"/>
        <pc:sldMkLst>
          <pc:docMk/>
          <pc:sldMk cId="3905714633" sldId="426"/>
        </pc:sldMkLst>
        <pc:picChg chg="add mod">
          <ac:chgData name="Jim Fradenburg" userId="0e73113c8df29ecc" providerId="LiveId" clId="{2035100C-DE35-4E6C-A8EF-71426FE6C40C}" dt="2026-05-06T00:45:40.090" v="1009" actId="14100"/>
          <ac:picMkLst>
            <pc:docMk/>
            <pc:sldMk cId="3905714633" sldId="426"/>
            <ac:picMk id="11" creationId="{FCBC9864-A58B-7921-0836-9E92A0CDFF53}"/>
          </ac:picMkLst>
        </pc:picChg>
      </pc:sldChg>
      <pc:sldChg chg="addSp delSp modSp add mod">
        <pc:chgData name="Jim Fradenburg" userId="0e73113c8df29ecc" providerId="LiveId" clId="{2035100C-DE35-4E6C-A8EF-71426FE6C40C}" dt="2026-05-11T00:08:31.694" v="1044" actId="14100"/>
        <pc:sldMkLst>
          <pc:docMk/>
          <pc:sldMk cId="2611610367" sldId="427"/>
        </pc:sldMkLst>
        <pc:spChg chg="mod">
          <ac:chgData name="Jim Fradenburg" userId="0e73113c8df29ecc" providerId="LiveId" clId="{2035100C-DE35-4E6C-A8EF-71426FE6C40C}" dt="2026-05-11T00:06:35.135" v="1039" actId="20577"/>
          <ac:spMkLst>
            <pc:docMk/>
            <pc:sldMk cId="2611610367" sldId="427"/>
            <ac:spMk id="24" creationId="{BD46B530-69D7-C6E8-DC69-AFDD40CCBBF3}"/>
          </ac:spMkLst>
        </pc:spChg>
        <pc:picChg chg="add mod">
          <ac:chgData name="Jim Fradenburg" userId="0e73113c8df29ecc" providerId="LiveId" clId="{2035100C-DE35-4E6C-A8EF-71426FE6C40C}" dt="2026-05-11T00:08:31.694" v="1044" actId="14100"/>
          <ac:picMkLst>
            <pc:docMk/>
            <pc:sldMk cId="2611610367" sldId="427"/>
            <ac:picMk id="4" creationId="{D98F7CB6-6F31-F433-9487-99844B9A27FC}"/>
          </ac:picMkLst>
        </pc:picChg>
        <pc:picChg chg="del">
          <ac:chgData name="Jim Fradenburg" userId="0e73113c8df29ecc" providerId="LiveId" clId="{2035100C-DE35-4E6C-A8EF-71426FE6C40C}" dt="2026-05-11T00:06:14.607" v="1011" actId="478"/>
          <ac:picMkLst>
            <pc:docMk/>
            <pc:sldMk cId="2611610367" sldId="427"/>
            <ac:picMk id="9" creationId="{8A8827A2-150B-96A9-0230-2B6AEB6D0CDB}"/>
          </ac:picMkLst>
        </pc:picChg>
      </pc:sldChg>
      <pc:sldChg chg="addSp delSp modSp add mod">
        <pc:chgData name="Jim Fradenburg" userId="0e73113c8df29ecc" providerId="LiveId" clId="{2035100C-DE35-4E6C-A8EF-71426FE6C40C}" dt="2026-05-11T00:13:05.775" v="1087" actId="14100"/>
        <pc:sldMkLst>
          <pc:docMk/>
          <pc:sldMk cId="2017278534" sldId="428"/>
        </pc:sldMkLst>
        <pc:spChg chg="mod">
          <ac:chgData name="Jim Fradenburg" userId="0e73113c8df29ecc" providerId="LiveId" clId="{2035100C-DE35-4E6C-A8EF-71426FE6C40C}" dt="2026-05-11T00:09:19.925" v="1071" actId="20577"/>
          <ac:spMkLst>
            <pc:docMk/>
            <pc:sldMk cId="2017278534" sldId="428"/>
            <ac:spMk id="24" creationId="{577CA295-4063-ADBE-8FC5-401C06A97C3A}"/>
          </ac:spMkLst>
        </pc:spChg>
        <pc:graphicFrameChg chg="add mod modGraphic">
          <ac:chgData name="Jim Fradenburg" userId="0e73113c8df29ecc" providerId="LiveId" clId="{2035100C-DE35-4E6C-A8EF-71426FE6C40C}" dt="2026-05-11T00:13:05.775" v="1087" actId="14100"/>
          <ac:graphicFrameMkLst>
            <pc:docMk/>
            <pc:sldMk cId="2017278534" sldId="428"/>
            <ac:graphicFrameMk id="3" creationId="{0DC50CBB-4D6D-A966-602F-E9C14C6BA5B9}"/>
          </ac:graphicFrameMkLst>
        </pc:graphicFrameChg>
        <pc:picChg chg="del mod">
          <ac:chgData name="Jim Fradenburg" userId="0e73113c8df29ecc" providerId="LiveId" clId="{2035100C-DE35-4E6C-A8EF-71426FE6C40C}" dt="2026-05-11T00:09:03.575" v="1047" actId="478"/>
          <ac:picMkLst>
            <pc:docMk/>
            <pc:sldMk cId="2017278534" sldId="428"/>
            <ac:picMk id="11" creationId="{B4752B04-03FF-DFAE-5BBB-642A0EFEF128}"/>
          </ac:picMkLst>
        </pc:picChg>
      </pc:sldChg>
      <pc:sldChg chg="addSp delSp modSp add mod">
        <pc:chgData name="Jim Fradenburg" userId="0e73113c8df29ecc" providerId="LiveId" clId="{2035100C-DE35-4E6C-A8EF-71426FE6C40C}" dt="2026-05-11T00:17:21.139" v="1179" actId="122"/>
        <pc:sldMkLst>
          <pc:docMk/>
          <pc:sldMk cId="2117742239" sldId="429"/>
        </pc:sldMkLst>
        <pc:spChg chg="add mod">
          <ac:chgData name="Jim Fradenburg" userId="0e73113c8df29ecc" providerId="LiveId" clId="{2035100C-DE35-4E6C-A8EF-71426FE6C40C}" dt="2026-05-11T00:17:21.139" v="1179" actId="122"/>
          <ac:spMkLst>
            <pc:docMk/>
            <pc:sldMk cId="2117742239" sldId="429"/>
            <ac:spMk id="3" creationId="{09133C8F-8046-BD17-800B-DB23C4C60D37}"/>
          </ac:spMkLst>
        </pc:spChg>
        <pc:spChg chg="mod">
          <ac:chgData name="Jim Fradenburg" userId="0e73113c8df29ecc" providerId="LiveId" clId="{2035100C-DE35-4E6C-A8EF-71426FE6C40C}" dt="2026-05-11T00:14:19" v="1103" actId="122"/>
          <ac:spMkLst>
            <pc:docMk/>
            <pc:sldMk cId="2117742239" sldId="429"/>
            <ac:spMk id="24" creationId="{B827EDF3-DB5E-21C1-9C61-F12764CA0F41}"/>
          </ac:spMkLst>
        </pc:spChg>
        <pc:picChg chg="del">
          <ac:chgData name="Jim Fradenburg" userId="0e73113c8df29ecc" providerId="LiveId" clId="{2035100C-DE35-4E6C-A8EF-71426FE6C40C}" dt="2026-05-11T00:14:25.828" v="1104" actId="478"/>
          <ac:picMkLst>
            <pc:docMk/>
            <pc:sldMk cId="2117742239" sldId="429"/>
            <ac:picMk id="4" creationId="{763D4E4A-A77A-B5FC-52AF-03E417CBA925}"/>
          </ac:picMkLst>
        </pc:picChg>
      </pc:sldChg>
      <pc:sldMasterChg chg="delSldLayout">
        <pc:chgData name="Jim Fradenburg" userId="0e73113c8df29ecc" providerId="LiveId" clId="{2035100C-DE35-4E6C-A8EF-71426FE6C40C}" dt="2026-05-05T00:24:06.465" v="813" actId="2696"/>
        <pc:sldMasterMkLst>
          <pc:docMk/>
          <pc:sldMasterMk cId="1000935759" sldId="2147483648"/>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5/10/2026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85371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23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Without sustained support from the Annual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Fund, Foundation programs cannot continue. But</a:t>
            </a:r>
            <a:r>
              <a:rPr lang="en-US" sz="1200" b="0" i="0" kern="1200" baseline="0" dirty="0">
                <a:solidFill>
                  <a:schemeClr val="tx1"/>
                </a:solidFill>
                <a:effectLst/>
                <a:latin typeface="+mn-lt"/>
                <a:ea typeface="+mn-ea"/>
                <a:cs typeface="+mn-cs"/>
              </a:rPr>
              <a:t> w</a:t>
            </a:r>
            <a:r>
              <a:rPr lang="en-US" sz="1200" b="0" i="0" kern="1200" dirty="0">
                <a:solidFill>
                  <a:schemeClr val="tx1"/>
                </a:solidFill>
                <a:effectLst/>
                <a:latin typeface="+mn-lt"/>
                <a:ea typeface="+mn-ea"/>
                <a:cs typeface="+mn-cs"/>
              </a:rPr>
              <a:t>ith contributions of US$100 from every member, every year, we could nearly double the resources available to help people</a:t>
            </a:r>
            <a:r>
              <a:rPr lang="en-US" sz="1200" b="0" i="0" kern="1200" baseline="0" dirty="0">
                <a:solidFill>
                  <a:schemeClr val="tx1"/>
                </a:solidFill>
                <a:effectLst/>
                <a:latin typeface="+mn-lt"/>
                <a:ea typeface="+mn-ea"/>
                <a:cs typeface="+mn-cs"/>
              </a:rPr>
              <a:t> in </a:t>
            </a:r>
            <a:r>
              <a:rPr lang="en-US" sz="1200" b="0" i="0" kern="1200" dirty="0">
                <a:solidFill>
                  <a:schemeClr val="tx1"/>
                </a:solidFill>
                <a:effectLst/>
                <a:latin typeface="+mn-lt"/>
                <a:ea typeface="+mn-ea"/>
                <a:cs typeface="+mn-cs"/>
              </a:rPr>
              <a:t>need.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rPr>
              <a:t>Someone</a:t>
            </a:r>
            <a:r>
              <a:rPr lang="en-US" baseline="0" dirty="0">
                <a:solidFill>
                  <a:srgbClr val="222222"/>
                </a:solidFill>
              </a:rPr>
              <a:t> </a:t>
            </a:r>
            <a:r>
              <a:rPr lang="en-US" dirty="0">
                <a:solidFill>
                  <a:srgbClr val="222222"/>
                </a:solidFill>
              </a:rPr>
              <a:t>who contributes US$100 or more to the Annual Fund </a:t>
            </a:r>
            <a:r>
              <a:rPr lang="en-US" baseline="0" dirty="0">
                <a:solidFill>
                  <a:srgbClr val="222222"/>
                </a:solidFill>
              </a:rPr>
              <a:t>is a </a:t>
            </a:r>
            <a:r>
              <a:rPr lang="en-US" dirty="0">
                <a:solidFill>
                  <a:srgbClr val="222222"/>
                </a:solidFill>
              </a:rPr>
              <a:t>Rotary Foundation Sustaining Member</a:t>
            </a:r>
            <a:r>
              <a:rPr lang="en-US" b="0" dirty="0">
                <a:solidFill>
                  <a:srgbClr val="222222"/>
                </a:solidFill>
              </a:rPr>
              <a:t>. </a:t>
            </a:r>
            <a:r>
              <a:rPr lang="en-US" sz="1200" b="0" i="0" u="none" strike="noStrike" kern="1200" baseline="0" dirty="0">
                <a:solidFill>
                  <a:srgbClr val="FF0000"/>
                </a:solidFill>
                <a:highlight>
                  <a:srgbClr val="FF00FF"/>
                </a:highlight>
                <a:latin typeface="+mn-lt"/>
                <a:ea typeface="+mn-ea"/>
                <a:cs typeface="+mn-cs"/>
              </a:rPr>
              <a:t>Use the Club Foundation Banner Report to identify these members and use</a:t>
            </a:r>
            <a:r>
              <a:rPr lang="en-US" sz="1200" b="0" i="0" u="none" strike="noStrike" kern="1200" baseline="0" dirty="0">
                <a:solidFill>
                  <a:srgbClr val="222222"/>
                </a:solidFill>
                <a:effectLst/>
                <a:highlight>
                  <a:srgbClr val="FF00FF"/>
                </a:highlight>
                <a:latin typeface="+mn-lt"/>
                <a:ea typeface="+mn-ea"/>
                <a:cs typeface="+mn-cs"/>
              </a:rPr>
              <a:t> </a:t>
            </a:r>
            <a:r>
              <a:rPr lang="en-US" sz="1200" b="0" i="0" u="none" strike="noStrike" kern="1200" baseline="0" dirty="0">
                <a:solidFill>
                  <a:srgbClr val="FF0000"/>
                </a:solidFill>
                <a:highlight>
                  <a:srgbClr val="FF00FF"/>
                </a:highlight>
                <a:latin typeface="+mn-lt"/>
                <a:ea typeface="+mn-ea"/>
                <a:cs typeface="+mn-cs"/>
              </a:rPr>
              <a:t>Rotary Foundation Sustaining Member stickers to recognize them.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you donate to Rotary, you can be certain that your gift will be used to its fullest potential by members around the world.</a:t>
            </a:r>
            <a:endParaRPr lang="en-US" b="0" dirty="0"/>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3920402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We also recognize generous donors who give US$1,000 or more to the Annual Fund, the PolioPlus Fund, or an approved Foundation grant as Paul Harris Fellows. It’s the Foundation’s best-known recognition for individual donors.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[Thank any Paul Harris Fellows in the audience.] </a:t>
            </a: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The US$1,000 can be donated at once or in several smaller donations over time. Donors receive one Foundation recognition point for every U.S. dollar they contribute. (Endowment Fund contributions aren’t eligible.) Donors can also use their points to name someone else as a Paul Harris Fellow.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All Paul Harris Fellows receive a pin and certificate. For each additional US$1,000 donation, they receive recognition as a multiple Paul Harris Fellow, including a pin with gemstones determined by the amount they donated.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[Speaker may choose not to read all the information below of every multiple Paul Harris Fellow level with corresponding amount and pin details.]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Multiple Paul Harris Fellow recognition:</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US$2,000: 1 sapphire</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US$3,000: 2 sapphires </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US$4,000: 3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US$5,000: 4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US$6,000: 5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US$7,000: 1 ruby</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US$8,000: 2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US$9,000: 3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1886422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The Paul Harris Society recognizes those generous donors who express their intent to give US$1,000 each year to the Annual Fund, the PolioPlus Fund, or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approved global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grants. </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r>
              <a:rPr lang="en-US" sz="1200" b="0" i="0" kern="1200" dirty="0">
                <a:solidFill>
                  <a:schemeClr val="tx1"/>
                </a:solidFill>
                <a:effectLst/>
                <a:latin typeface="+mn-lt"/>
                <a:ea typeface="+mn-ea"/>
                <a:cs typeface="+mn-cs"/>
              </a:rPr>
              <a:t>Paul Harris Society membership has grown from about 10,600 people in 2013-14 to more than 35,000 in 2024-25. During the</a:t>
            </a:r>
            <a:r>
              <a:rPr lang="en-US" sz="1200" b="0" i="0" kern="1200" baseline="0" dirty="0">
                <a:solidFill>
                  <a:schemeClr val="tx1"/>
                </a:solidFill>
                <a:effectLst/>
                <a:latin typeface="+mn-lt"/>
                <a:ea typeface="+mn-ea"/>
                <a:cs typeface="+mn-cs"/>
              </a:rPr>
              <a:t> same period, it has spread from </a:t>
            </a:r>
            <a:r>
              <a:rPr lang="en-US" sz="1200" b="0" i="0" kern="1200" dirty="0">
                <a:solidFill>
                  <a:schemeClr val="tx1"/>
                </a:solidFill>
                <a:effectLst/>
                <a:latin typeface="+mn-lt"/>
                <a:ea typeface="+mn-ea"/>
                <a:cs typeface="+mn-cs"/>
              </a:rPr>
              <a:t>84 countries to more than 150 countries.</a:t>
            </a:r>
          </a:p>
          <a:p>
            <a:endParaRPr lang="en-US" sz="1200" b="0" i="0" kern="1200" dirty="0">
              <a:solidFill>
                <a:schemeClr val="tx1"/>
              </a:solidFill>
              <a:effectLst/>
              <a:latin typeface="+mn-lt"/>
              <a:ea typeface="+mn-ea"/>
              <a:cs typeface="+mn-cs"/>
            </a:endParaRPr>
          </a:p>
          <a:p>
            <a:pPr fontAlgn="base" hangingPunct="0"/>
            <a:r>
              <a:rPr lang="en-US" sz="1200" b="0" i="0" kern="1200" dirty="0">
                <a:solidFill>
                  <a:schemeClr val="tx1"/>
                </a:solidFill>
                <a:effectLst/>
                <a:latin typeface="+mn-lt"/>
                <a:ea typeface="+mn-ea"/>
                <a:cs typeface="+mn-cs"/>
              </a:rPr>
              <a:t>In 2024-25, society members accounted for nearly 21.2% of the money given to the Annual</a:t>
            </a:r>
            <a:r>
              <a:rPr lang="en-US" sz="1200" b="0" i="0" kern="1200" baseline="0" dirty="0">
                <a:solidFill>
                  <a:schemeClr val="tx1"/>
                </a:solidFill>
                <a:effectLst/>
                <a:latin typeface="+mn-lt"/>
                <a:ea typeface="+mn-ea"/>
                <a:cs typeface="+mn-cs"/>
              </a:rPr>
              <a:t> Fund, more than US$31 million. </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Society members’ consistent support is incredibly important to a district. It means that each year, the district can rely on gifts from these donors to fund meaningful district grant and global grant projects. </a:t>
            </a:r>
          </a:p>
          <a:p>
            <a:pPr marL="0" marR="0" lvl="0" indent="0" algn="l" defTabSz="914400" rtl="0" eaLnBrk="0" fontAlgn="base" latinLnBrk="0" hangingPunct="0">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itchFamily="34" charset="-128"/>
                <a:cs typeface="Times New Roman" panose="02020603050405020304" pitchFamily="18" charset="0"/>
              </a:rPr>
              <a:t>Learn more at rotary.org/phs. </a:t>
            </a:r>
          </a:p>
          <a:p>
            <a:r>
              <a:rPr lang="en-US" sz="1200" b="0" kern="1200" dirty="0">
                <a:solidFill>
                  <a:schemeClr val="tx1"/>
                </a:solidFill>
                <a:effectLst/>
                <a:latin typeface="+mn-lt"/>
                <a:ea typeface="+mn-ea"/>
                <a:cs typeface="+mn-cs"/>
              </a:rPr>
              <a:t>Donors who intend to contribute US$1,000 or more annually can join the society: https://rotary.qualtrics.com/jfe/form/SV_eCYMZ3u8qeCZALb </a:t>
            </a:r>
          </a:p>
          <a:p>
            <a:r>
              <a:rPr lang="en-US" sz="1200" b="0" kern="1200" dirty="0">
                <a:solidFill>
                  <a:schemeClr val="tx1"/>
                </a:solidFill>
                <a:effectLst/>
                <a:latin typeface="+mn-lt"/>
                <a:ea typeface="+mn-ea"/>
                <a:cs typeface="+mn-cs"/>
              </a:rPr>
              <a:t>People can also subscribe to our quarterly </a:t>
            </a:r>
            <a:r>
              <a:rPr lang="en-US" sz="1200" b="0" u="none" kern="1200" dirty="0">
                <a:solidFill>
                  <a:schemeClr val="tx1"/>
                </a:solidFill>
                <a:effectLst/>
                <a:latin typeface="+mn-lt"/>
                <a:ea typeface="+mn-ea"/>
                <a:cs typeface="+mn-cs"/>
              </a:rPr>
              <a:t>PHS Resource email: https://rotary.msgfocus.com/k/Highroad-Solution/paul_harris_society_resource_sign_up </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67092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6D206-9AB0-F760-AAD8-B41B66130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6D050-ED4F-FB8F-8C62-58DF4C188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BC521-8FAC-E17E-4710-E1833A4B9838}"/>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US"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86871D9-C4D3-4DEB-0006-A8C6D11A2F14}"/>
              </a:ext>
            </a:extLst>
          </p:cNvPr>
          <p:cNvSpPr>
            <a:spLocks noGrp="1"/>
          </p:cNvSpPr>
          <p:nvPr>
            <p:ph type="sldNum" sz="quarter" idx="10"/>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3177259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award Foundation banners to clubs that achieve outstanding giving: </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The Every Rotarian, Every Year Club banner recognizes clubs whose members give an average of US$100 to the Annual Fund, with every member contributing at least US$25. </a:t>
            </a:r>
          </a:p>
          <a:p>
            <a:pPr marL="0" marR="0" lvl="0" indent="0" algn="l" defTabSz="914400" rtl="0" eaLnBrk="1" fontAlgn="auto" latinLnBrk="0" hangingPunct="1">
              <a:lnSpc>
                <a:spcPct val="150000"/>
              </a:lnSpc>
              <a:spcBef>
                <a:spcPts val="0"/>
              </a:spcBef>
              <a:spcAft>
                <a:spcPts val="0"/>
              </a:spcAft>
              <a:buClrTx/>
              <a:buSzTx/>
              <a:buFont typeface="Symbol" panose="05050102010706020507" pitchFamily="18" charset="2"/>
              <a:buNone/>
              <a:tabLst/>
              <a:defRPr/>
            </a:pP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Foundation Giving Club banner recognizes clubs whose members give an average of US$100 to any Foundation fund, with every member contributing at least US$25.</a:t>
            </a:r>
          </a:p>
          <a:p>
            <a:pPr marL="0" marR="0" lvl="0" indent="0">
              <a:lnSpc>
                <a:spcPct val="150000"/>
              </a:lnSpc>
              <a:spcBef>
                <a:spcPts val="0"/>
              </a:spcBef>
              <a:spcAft>
                <a:spcPts val="0"/>
              </a:spcAft>
              <a:buFont typeface="Symbol" panose="05050102010706020507" pitchFamily="18" charset="2"/>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dirty="0">
                <a:effectLst/>
                <a:latin typeface="Arial Narrow" panose="020B0606020202030204" pitchFamily="34" charset="0"/>
                <a:ea typeface="Calibri" panose="020F0502020204030204" pitchFamily="34" charset="0"/>
                <a:cs typeface="Times New Roman" panose="02020603050405020304" pitchFamily="18" charset="0"/>
              </a:rPr>
              <a:t>T</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he 100% Paul Harris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Fellow</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Club banner recognizes clubs whose active members are all Paul Harris Fellows at the time when the district governor requests the banner. This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banner can be earned only once.</a:t>
            </a:r>
          </a:p>
          <a:p>
            <a:pPr marL="0" marR="0" lvl="0" indent="0" algn="l" defTabSz="914400" rtl="0" eaLnBrk="1" fontAlgn="auto" latinLnBrk="0" hangingPunct="1">
              <a:lnSpc>
                <a:spcPct val="150000"/>
              </a:lnSpc>
              <a:spcBef>
                <a:spcPts val="0"/>
              </a:spcBef>
              <a:spcAft>
                <a:spcPts val="0"/>
              </a:spcAft>
              <a:buClrTx/>
              <a:buSzTx/>
              <a:buFont typeface="Symbol" panose="05050102010706020507" pitchFamily="18" charset="2"/>
              <a:buNone/>
              <a:tabLst/>
              <a:defRPr/>
            </a:pPr>
            <a:endParaRPr lang="en-US" sz="12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Paul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Harris Society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 banner recognizes clubs whose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members each contribute at least US$1,000 to the Annual Fund, the PolioPlus Fund, Disaster Response Fund, Disasters of Magnitude or an approved global grant during a given Rotary year.</a:t>
            </a: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100" i="1"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0"/>
              </a:spcAft>
              <a:buFont typeface="Symbol" panose="05050102010706020507" pitchFamily="18" charset="2"/>
              <a:buNone/>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[Recognize any clubs that attained one or more of these achievements last year, and thank</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their members</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16650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07" charset="0"/>
                <a:ea typeface="MS PGothic" pitchFamily="34" charset="-128"/>
                <a:cs typeface="ヒラギノ角ゴ Pro W3" pitchFamily="-107" charset="-128"/>
              </a:rPr>
              <a:t>You can make our Foundation your charity of choice in many ways.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automate your donations through Rotary Direct, our recurring giving program.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give online at rotary.org/donate. If you sign in to My Rotary, your donation will automatically be connected to your account and credited to your club.</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donate through your club by talking to your Foundation chair.</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Or you can mail your gift by using the Foundation contribution form, available on My Rotary.</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dirty="0"/>
              <a:t>A donation</a:t>
            </a:r>
            <a:r>
              <a:rPr lang="en-US" baseline="0" dirty="0"/>
              <a:t> </a:t>
            </a:r>
            <a:r>
              <a:rPr lang="en-US" dirty="0"/>
              <a:t>made to remember a loved</a:t>
            </a:r>
            <a:r>
              <a:rPr lang="en-US" baseline="0" dirty="0"/>
              <a:t> one </a:t>
            </a:r>
            <a:r>
              <a:rPr lang="en-US" dirty="0"/>
              <a:t>is a meaningful</a:t>
            </a:r>
            <a:r>
              <a:rPr lang="en-US" baseline="0" dirty="0"/>
              <a:t> memorial, and a donation in someone’s honor </a:t>
            </a:r>
            <a:r>
              <a:rPr lang="en-US" dirty="0"/>
              <a:t>can be a perfect birthday, wedding, or holiday gift. You can designate a gift to honor or remember someone </a:t>
            </a:r>
            <a:r>
              <a:rPr lang="en-US" baseline="0" dirty="0"/>
              <a:t>when you donate through My Rotary.</a:t>
            </a:r>
            <a:endParaRPr lang="en-US" sz="1200" kern="1200" dirty="0">
              <a:solidFill>
                <a:schemeClr val="tx1"/>
              </a:solidFill>
              <a:effectLst/>
              <a:latin typeface="Arial" pitchFamily="-107" charset="0"/>
              <a:ea typeface="MS PGothic" pitchFamily="34" charset="-128"/>
              <a:cs typeface="ヒラギノ角ゴ Pro W3" pitchFamily="-107" charset="-128"/>
            </a:endParaRP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If</a:t>
            </a:r>
            <a:r>
              <a:rPr lang="en-US" sz="1200" kern="1200" baseline="0" dirty="0">
                <a:solidFill>
                  <a:schemeClr val="tx1"/>
                </a:solidFill>
                <a:effectLst/>
                <a:latin typeface="Arial" pitchFamily="-107" charset="0"/>
                <a:ea typeface="MS PGothic" pitchFamily="34" charset="-128"/>
                <a:cs typeface="ヒラギノ角ゴ Pro W3" pitchFamily="-107" charset="-128"/>
              </a:rPr>
              <a:t> your company matches charitable donations, consider having it match yours</a:t>
            </a:r>
            <a:r>
              <a:rPr lang="en-US" sz="1200" b="0" i="1" kern="1200" baseline="0" dirty="0">
                <a:solidFill>
                  <a:schemeClr val="tx1"/>
                </a:solidFill>
                <a:effectLst/>
                <a:latin typeface="Arial" pitchFamily="-107" charset="0"/>
                <a:ea typeface="MS PGothic" pitchFamily="34" charset="-128"/>
                <a:cs typeface="ヒラギノ角ゴ Pro W3" pitchFamily="-107" charset="-128"/>
              </a:rPr>
              <a:t>. </a:t>
            </a:r>
            <a:r>
              <a:rPr lang="en-US" sz="1200" b="0" i="0" kern="1200" baseline="0" dirty="0">
                <a:solidFill>
                  <a:schemeClr val="tx1"/>
                </a:solidFill>
                <a:effectLst/>
                <a:latin typeface="Arial" pitchFamily="-107" charset="0"/>
                <a:ea typeface="MS PGothic" pitchFamily="34" charset="-128"/>
                <a:cs typeface="ヒラギノ角ゴ Pro W3" pitchFamily="-107" charset="-128"/>
              </a:rPr>
              <a:t>Explore the m</a:t>
            </a:r>
            <a:r>
              <a:rPr lang="en-US" sz="1200" b="0" kern="1200" baseline="0" dirty="0">
                <a:solidFill>
                  <a:schemeClr val="tx1"/>
                </a:solidFill>
                <a:effectLst/>
                <a:latin typeface="Arial" pitchFamily="-107" charset="0"/>
                <a:ea typeface="MS PGothic" pitchFamily="34" charset="-128"/>
                <a:cs typeface="ヒラギノ角ゴ Pro W3" pitchFamily="-107" charset="-128"/>
              </a:rPr>
              <a:t>atching gift FAQ (linked on the slide) or write </a:t>
            </a:r>
            <a:r>
              <a:rPr lang="en-US" sz="1200" kern="1200" baseline="0" dirty="0">
                <a:solidFill>
                  <a:schemeClr val="tx1"/>
                </a:solidFill>
                <a:effectLst/>
                <a:latin typeface="Arial" pitchFamily="-107" charset="0"/>
                <a:ea typeface="MS PGothic" pitchFamily="34" charset="-128"/>
                <a:cs typeface="ヒラギノ角ゴ Pro W3" pitchFamily="-107" charset="-128"/>
              </a:rPr>
              <a:t>to our Annual Giving staff at annualfund@rotary.org for details.</a:t>
            </a:r>
          </a:p>
          <a:p>
            <a:endParaRPr lang="en-US" sz="1200" kern="1200" baseline="0" dirty="0">
              <a:solidFill>
                <a:schemeClr val="tx1"/>
              </a:solidFill>
              <a:effectLst/>
              <a:latin typeface="Arial" pitchFamily="-107" charset="0"/>
              <a:ea typeface="MS PGothic" pitchFamily="34" charset="-128"/>
              <a:cs typeface="ヒラギノ角ゴ Pro W3" pitchFamily="-107" charset="-128"/>
            </a:endParaRPr>
          </a:p>
          <a:p>
            <a:r>
              <a:rPr lang="en-US" sz="1200" kern="1200" baseline="0" dirty="0">
                <a:solidFill>
                  <a:schemeClr val="tx1"/>
                </a:solidFill>
                <a:effectLst/>
                <a:latin typeface="Arial" pitchFamily="-107" charset="0"/>
                <a:ea typeface="MS PGothic" pitchFamily="34" charset="-128"/>
                <a:cs typeface="ヒラギノ角ゴ Pro W3" pitchFamily="-107" charset="-128"/>
              </a:rPr>
              <a:t>Note that some giving methods are not available in every country. </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1177197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Rotary Direct, the Foundation’s recurring giving program, is easy, fast, and secure. You can personalize your donation schedule to accomplish your philanthropic goals and empower Rotary members around the world to change lives. Get started by visiting </a:t>
            </a:r>
            <a:r>
              <a:rPr lang="en-US" b="0" dirty="0">
                <a:highlight>
                  <a:srgbClr val="FFFF00"/>
                </a:highlight>
              </a:rPr>
              <a:t>my.rotary.org/rotary-direct</a:t>
            </a:r>
            <a:r>
              <a:rPr lang="en-US" dirty="0"/>
              <a:t>. </a:t>
            </a:r>
          </a:p>
        </p:txBody>
      </p:sp>
      <p:sp>
        <p:nvSpPr>
          <p:cNvPr id="4" name="Slide Number Placeholder 3"/>
          <p:cNvSpPr>
            <a:spLocks noGrp="1"/>
          </p:cNvSpPr>
          <p:nvPr>
            <p:ph type="sldNum" sz="quarter" idx="5"/>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4163516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107" charset="0"/>
                <a:ea typeface="MS PGothic" pitchFamily="34" charset="-128"/>
                <a:cs typeface="ヒラギノ角ゴ Pro W3" pitchFamily="-107" charset="-128"/>
              </a:rPr>
              <a:t>No matter how you choose to give, I hope you’ll join me in supporting our Foundation by donating to the Annual Fund this year. Remember, gifts of any size have a big impact when they’re put to use by our Foundation and our network </a:t>
            </a:r>
            <a:r>
              <a:rPr lang="en-US" sz="1200" b="0" kern="1200" dirty="0">
                <a:solidFill>
                  <a:schemeClr val="tx1"/>
                </a:solidFill>
                <a:effectLst/>
                <a:latin typeface="Arial" pitchFamily="-107" charset="0"/>
                <a:ea typeface="MS PGothic" pitchFamily="34" charset="-128"/>
                <a:cs typeface="ヒラギノ角ゴ Pro W3" pitchFamily="-107" charset="-128"/>
              </a:rPr>
              <a:t>of members </a:t>
            </a:r>
            <a:r>
              <a:rPr lang="en-US" sz="1200" kern="1200" dirty="0">
                <a:solidFill>
                  <a:schemeClr val="tx1"/>
                </a:solidFill>
                <a:effectLst/>
                <a:latin typeface="Arial" pitchFamily="-107" charset="0"/>
                <a:ea typeface="MS PGothic" pitchFamily="34" charset="-128"/>
                <a:cs typeface="ヒラギノ角ゴ Pro W3" pitchFamily="-107" charset="-128"/>
              </a:rPr>
              <a:t>around the world. </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2529115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F8C82-7A35-3743-3147-52A7CE4BE238}"/>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B4B2AAC-A234-B0E6-EB76-BE56677B7228}"/>
              </a:ext>
            </a:extLst>
          </p:cNvPr>
          <p:cNvSpPr>
            <a:spLocks noGrp="1"/>
          </p:cNvSpPr>
          <p:nvPr>
            <p:ph type="body" idx="1"/>
          </p:nvPr>
        </p:nvSpPr>
        <p:spPr/>
        <p:txBody>
          <a:bodyPr/>
          <a:lstStyle/>
          <a:p>
            <a:pPr marL="0" marR="0">
              <a:lnSpc>
                <a:spcPct val="150000"/>
              </a:lnSpc>
              <a:spcBef>
                <a:spcPts val="0"/>
              </a:spcBef>
              <a:spcAft>
                <a:spcPts val="800"/>
              </a:spcAft>
            </a:pPr>
            <a:endParaRPr lang="en-US" b="0" i="1" baseline="0" dirty="0"/>
          </a:p>
        </p:txBody>
      </p:sp>
    </p:spTree>
    <p:extLst>
      <p:ext uri="{BB962C8B-B14F-4D97-AF65-F5344CB8AC3E}">
        <p14:creationId xmlns:p14="http://schemas.microsoft.com/office/powerpoint/2010/main" val="135083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Rotary Foundation’s</a:t>
            </a:r>
            <a:r>
              <a:rPr lang="en-US" baseline="0" dirty="0"/>
              <a:t> mission is to </a:t>
            </a:r>
            <a:r>
              <a:rPr lang="en-US" sz="1200" dirty="0">
                <a:solidFill>
                  <a:schemeClr val="bg1"/>
                </a:solidFill>
              </a:rPr>
              <a:t>advance world understanding, goodwill, and peace by improving health, providing quality education, protecting the environment, and alleviating poverty.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We hope members recognize themselves in these objectives, especially because the Foundation was created to help them do good in the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730537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F871-7B08-96C0-C879-EDCD33F7B8FC}"/>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CAEF2FF-811E-C418-1320-FE22FFC3BD40}"/>
              </a:ext>
            </a:extLst>
          </p:cNvPr>
          <p:cNvSpPr>
            <a:spLocks noGrp="1"/>
          </p:cNvSpPr>
          <p:nvPr>
            <p:ph type="body" idx="1"/>
          </p:nvPr>
        </p:nvSpPr>
        <p:spPr/>
        <p:txBody>
          <a:bodyPr/>
          <a:lstStyle/>
          <a:p>
            <a:pPr marL="0" marR="0">
              <a:lnSpc>
                <a:spcPct val="150000"/>
              </a:lnSpc>
              <a:spcBef>
                <a:spcPts val="0"/>
              </a:spcBef>
              <a:spcAft>
                <a:spcPts val="800"/>
              </a:spcAft>
            </a:pPr>
            <a:endParaRPr lang="en-US" b="0" i="1" baseline="0" dirty="0"/>
          </a:p>
        </p:txBody>
      </p:sp>
    </p:spTree>
    <p:extLst>
      <p:ext uri="{BB962C8B-B14F-4D97-AF65-F5344CB8AC3E}">
        <p14:creationId xmlns:p14="http://schemas.microsoft.com/office/powerpoint/2010/main" val="401502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B0C2C-2AC0-D02D-E7CF-637BA756A5E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A1269340-C66F-E01E-6893-041B64FF137D}"/>
              </a:ext>
            </a:extLst>
          </p:cNvPr>
          <p:cNvSpPr>
            <a:spLocks noGrp="1"/>
          </p:cNvSpPr>
          <p:nvPr>
            <p:ph type="body" idx="1"/>
          </p:nvPr>
        </p:nvSpPr>
        <p:spPr/>
        <p:txBody>
          <a:bodyPr/>
          <a:lstStyle/>
          <a:p>
            <a:pPr marL="0" marR="0">
              <a:lnSpc>
                <a:spcPct val="150000"/>
              </a:lnSpc>
              <a:spcBef>
                <a:spcPts val="0"/>
              </a:spcBef>
              <a:spcAft>
                <a:spcPts val="800"/>
              </a:spcAft>
            </a:pPr>
            <a:endParaRPr lang="en-US" b="0" i="1" baseline="0" dirty="0"/>
          </a:p>
        </p:txBody>
      </p:sp>
    </p:spTree>
    <p:extLst>
      <p:ext uri="{BB962C8B-B14F-4D97-AF65-F5344CB8AC3E}">
        <p14:creationId xmlns:p14="http://schemas.microsoft.com/office/powerpoint/2010/main" val="1097327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68644-7386-411B-9313-D52A15C981F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C66C4485-83E8-7105-E1EB-42F734415B44}"/>
              </a:ext>
            </a:extLst>
          </p:cNvPr>
          <p:cNvSpPr>
            <a:spLocks noGrp="1"/>
          </p:cNvSpPr>
          <p:nvPr>
            <p:ph type="body" idx="1"/>
          </p:nvPr>
        </p:nvSpPr>
        <p:spPr/>
        <p:txBody>
          <a:bodyPr/>
          <a:lstStyle/>
          <a:p>
            <a:pPr marL="0" marR="0">
              <a:lnSpc>
                <a:spcPct val="150000"/>
              </a:lnSpc>
              <a:spcBef>
                <a:spcPts val="0"/>
              </a:spcBef>
              <a:spcAft>
                <a:spcPts val="800"/>
              </a:spcAft>
            </a:pPr>
            <a:endParaRPr lang="en-US" b="0" i="1" baseline="0" dirty="0"/>
          </a:p>
        </p:txBody>
      </p:sp>
    </p:spTree>
    <p:extLst>
      <p:ext uri="{BB962C8B-B14F-4D97-AF65-F5344CB8AC3E}">
        <p14:creationId xmlns:p14="http://schemas.microsoft.com/office/powerpoint/2010/main" val="3552092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A9721-FF42-1C2D-F16C-80F30307FFF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EA2DFAC-2BFB-11AB-159B-0E126FA72C0C}"/>
              </a:ext>
            </a:extLst>
          </p:cNvPr>
          <p:cNvSpPr>
            <a:spLocks noGrp="1"/>
          </p:cNvSpPr>
          <p:nvPr>
            <p:ph type="body" idx="1"/>
          </p:nvPr>
        </p:nvSpPr>
        <p:spPr/>
        <p:txBody>
          <a:bodyPr/>
          <a:lstStyle/>
          <a:p>
            <a:pPr marL="0" marR="0">
              <a:lnSpc>
                <a:spcPct val="150000"/>
              </a:lnSpc>
              <a:spcBef>
                <a:spcPts val="0"/>
              </a:spcBef>
              <a:spcAft>
                <a:spcPts val="800"/>
              </a:spcAft>
            </a:pPr>
            <a:endParaRPr lang="en-US" b="0" i="1" baseline="0" dirty="0"/>
          </a:p>
        </p:txBody>
      </p:sp>
    </p:spTree>
    <p:extLst>
      <p:ext uri="{BB962C8B-B14F-4D97-AF65-F5344CB8AC3E}">
        <p14:creationId xmlns:p14="http://schemas.microsoft.com/office/powerpoint/2010/main" val="1946004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4B20E-D44B-D756-84E8-74BAD975657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711E01A-A580-4B16-B76C-45792A305F6A}"/>
              </a:ext>
            </a:extLst>
          </p:cNvPr>
          <p:cNvSpPr>
            <a:spLocks noGrp="1"/>
          </p:cNvSpPr>
          <p:nvPr>
            <p:ph type="body" idx="1"/>
          </p:nvPr>
        </p:nvSpPr>
        <p:spPr/>
        <p:txBody>
          <a:bodyPr/>
          <a:lstStyle/>
          <a:p>
            <a:pPr marL="0" marR="0">
              <a:lnSpc>
                <a:spcPct val="150000"/>
              </a:lnSpc>
              <a:spcBef>
                <a:spcPts val="0"/>
              </a:spcBef>
              <a:spcAft>
                <a:spcPts val="800"/>
              </a:spcAft>
            </a:pPr>
            <a:endParaRPr lang="en-US" b="0" i="1" baseline="0" dirty="0"/>
          </a:p>
        </p:txBody>
      </p:sp>
    </p:spTree>
    <p:extLst>
      <p:ext uri="{BB962C8B-B14F-4D97-AF65-F5344CB8AC3E}">
        <p14:creationId xmlns:p14="http://schemas.microsoft.com/office/powerpoint/2010/main" val="3167359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5649-44C4-172F-2793-FDA8133EC7F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DA521F6-A921-0014-F29C-D1DD019B8EDD}"/>
              </a:ext>
            </a:extLst>
          </p:cNvPr>
          <p:cNvSpPr>
            <a:spLocks noGrp="1"/>
          </p:cNvSpPr>
          <p:nvPr>
            <p:ph type="body" idx="1"/>
          </p:nvPr>
        </p:nvSpPr>
        <p:spPr/>
        <p:txBody>
          <a:bodyPr/>
          <a:lstStyle/>
          <a:p>
            <a:pPr marL="0" marR="0">
              <a:lnSpc>
                <a:spcPct val="150000"/>
              </a:lnSpc>
              <a:spcBef>
                <a:spcPts val="0"/>
              </a:spcBef>
              <a:spcAft>
                <a:spcPts val="800"/>
              </a:spcAft>
            </a:pPr>
            <a:endParaRPr lang="en-US" b="0" i="1" baseline="0" dirty="0"/>
          </a:p>
        </p:txBody>
      </p:sp>
    </p:spTree>
    <p:extLst>
      <p:ext uri="{BB962C8B-B14F-4D97-AF65-F5344CB8AC3E}">
        <p14:creationId xmlns:p14="http://schemas.microsoft.com/office/powerpoint/2010/main" val="4173749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931A5-A712-CB16-4FD2-A1E58D0D31D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6DE744E-064A-E4CE-2D10-5054F280CD86}"/>
              </a:ext>
            </a:extLst>
          </p:cNvPr>
          <p:cNvSpPr>
            <a:spLocks noGrp="1"/>
          </p:cNvSpPr>
          <p:nvPr>
            <p:ph type="body" idx="1"/>
          </p:nvPr>
        </p:nvSpPr>
        <p:spPr/>
        <p:txBody>
          <a:bodyPr/>
          <a:lstStyle/>
          <a:p>
            <a:pPr marL="0" marR="0">
              <a:lnSpc>
                <a:spcPct val="150000"/>
              </a:lnSpc>
              <a:spcBef>
                <a:spcPts val="0"/>
              </a:spcBef>
              <a:spcAft>
                <a:spcPts val="800"/>
              </a:spcAft>
            </a:pPr>
            <a:endParaRPr lang="en-US" b="0" i="1" baseline="0" dirty="0"/>
          </a:p>
        </p:txBody>
      </p:sp>
    </p:spTree>
    <p:extLst>
      <p:ext uri="{BB962C8B-B14F-4D97-AF65-F5344CB8AC3E}">
        <p14:creationId xmlns:p14="http://schemas.microsoft.com/office/powerpoint/2010/main" val="3159766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8E1F-FB36-AB3B-258A-82259D42E50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91DBD12-C019-FC90-D337-57681F69E990}"/>
              </a:ext>
            </a:extLst>
          </p:cNvPr>
          <p:cNvSpPr>
            <a:spLocks noGrp="1"/>
          </p:cNvSpPr>
          <p:nvPr>
            <p:ph type="body" idx="1"/>
          </p:nvPr>
        </p:nvSpPr>
        <p:spPr/>
        <p:txBody>
          <a:bodyPr/>
          <a:lstStyle/>
          <a:p>
            <a:pPr marL="0" marR="0">
              <a:lnSpc>
                <a:spcPct val="150000"/>
              </a:lnSpc>
              <a:spcBef>
                <a:spcPts val="0"/>
              </a:spcBef>
              <a:spcAft>
                <a:spcPts val="800"/>
              </a:spcAft>
            </a:pPr>
            <a:endParaRPr lang="en-US" b="0" i="1" baseline="0" dirty="0"/>
          </a:p>
        </p:txBody>
      </p:sp>
    </p:spTree>
    <p:extLst>
      <p:ext uri="{BB962C8B-B14F-4D97-AF65-F5344CB8AC3E}">
        <p14:creationId xmlns:p14="http://schemas.microsoft.com/office/powerpoint/2010/main" val="2668661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EB3F2-D497-7A14-E4D2-2536A633CCA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3994B11-0DF8-941B-97D2-D4971BB4CEFF}"/>
              </a:ext>
            </a:extLst>
          </p:cNvPr>
          <p:cNvSpPr>
            <a:spLocks noGrp="1"/>
          </p:cNvSpPr>
          <p:nvPr>
            <p:ph type="body" idx="1"/>
          </p:nvPr>
        </p:nvSpPr>
        <p:spPr/>
        <p:txBody>
          <a:bodyPr/>
          <a:lstStyle/>
          <a:p>
            <a:pPr marL="0" marR="0">
              <a:lnSpc>
                <a:spcPct val="150000"/>
              </a:lnSpc>
              <a:spcBef>
                <a:spcPts val="0"/>
              </a:spcBef>
              <a:spcAft>
                <a:spcPts val="800"/>
              </a:spcAft>
            </a:pPr>
            <a:endParaRPr lang="en-US" b="0" i="1" baseline="0" dirty="0"/>
          </a:p>
        </p:txBody>
      </p:sp>
    </p:spTree>
    <p:extLst>
      <p:ext uri="{BB962C8B-B14F-4D97-AF65-F5344CB8AC3E}">
        <p14:creationId xmlns:p14="http://schemas.microsoft.com/office/powerpoint/2010/main" val="12884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Our Foundation is carefully overseen by your fellow members, the Trustees of The Rotary Foundation. They ensure that your donations are invested well and spent wisely to make a difference around the world.</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members’ generosity and Rotary’s work haven’t gone unrecognized.</a:t>
            </a:r>
            <a:r>
              <a:rPr lang="en-US" sz="1200" b="0" i="0" kern="1200" dirty="0">
                <a:solidFill>
                  <a:schemeClr val="tx1"/>
                </a:solidFill>
                <a:effectLst/>
                <a:latin typeface="+mn-lt"/>
                <a:ea typeface="+mn-ea"/>
                <a:cs typeface="+mn-cs"/>
              </a:rPr>
              <a:t> For the </a:t>
            </a:r>
            <a:r>
              <a:rPr lang="en-US" sz="1200" b="0" i="0" kern="1200" dirty="0">
                <a:solidFill>
                  <a:schemeClr val="tx1"/>
                </a:solidFill>
                <a:effectLst/>
                <a:highlight>
                  <a:srgbClr val="FFFF00"/>
                </a:highlight>
                <a:latin typeface="+mn-lt"/>
                <a:ea typeface="+mn-ea"/>
                <a:cs typeface="+mn-cs"/>
              </a:rPr>
              <a:t>17th</a:t>
            </a:r>
            <a:r>
              <a:rPr lang="en-US" sz="1200" b="0" i="0" kern="1200" dirty="0">
                <a:solidFill>
                  <a:schemeClr val="tx1"/>
                </a:solidFill>
                <a:effectLst/>
                <a:latin typeface="+mn-lt"/>
                <a:ea typeface="+mn-ea"/>
                <a:cs typeface="+mn-cs"/>
              </a:rPr>
              <a:t> consecutive year, The Rotary Foundation has received the highest rating — four stars — from Charity</a:t>
            </a:r>
            <a:r>
              <a:rPr lang="en-US" sz="1200" b="0" i="0" kern="1200" baseline="0" dirty="0">
                <a:solidFill>
                  <a:schemeClr val="tx1"/>
                </a:solidFill>
                <a:effectLst/>
                <a:latin typeface="+mn-lt"/>
                <a:ea typeface="+mn-ea"/>
                <a:cs typeface="+mn-cs"/>
              </a:rPr>
              <a:t> Navigator</a:t>
            </a:r>
            <a:r>
              <a:rPr lang="en-US" sz="1200" b="0" i="0" kern="1200" dirty="0">
                <a:solidFill>
                  <a:schemeClr val="tx1"/>
                </a:solidFill>
                <a:effectLst/>
                <a:latin typeface="+mn-lt"/>
                <a:ea typeface="+mn-ea"/>
                <a:cs typeface="+mn-cs"/>
              </a:rPr>
              <a:t>, an independent evaluator of charities in the U.S.,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i="0" kern="1200" dirty="0">
                <a:solidFill>
                  <a:schemeClr val="tx1"/>
                </a:solidFill>
                <a:effectLst/>
                <a:latin typeface="+mn-lt"/>
                <a:ea typeface="+mn-ea"/>
                <a:cs typeface="+mn-cs"/>
              </a:rPr>
              <a:t>for demonstrating strong financial health and a commitment to accountability and transparency.</a:t>
            </a:r>
          </a:p>
          <a:p>
            <a:pPr marL="0" marR="0">
              <a:lnSpc>
                <a:spcPct val="150000"/>
              </a:lnSpc>
              <a:spcBef>
                <a:spcPts val="0"/>
              </a:spcBef>
              <a:spcAft>
                <a:spcPts val="800"/>
              </a:spcAft>
            </a:pPr>
            <a:endParaRPr lang="en-US" sz="12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0" i="0" kern="1200" dirty="0">
                <a:solidFill>
                  <a:schemeClr val="tx1"/>
                </a:solidFill>
                <a:effectLst/>
                <a:latin typeface="+mn-lt"/>
                <a:ea typeface="+mn-ea"/>
                <a:cs typeface="+mn-cs"/>
              </a:rPr>
              <a:t>The rating reflects Charity Navigator's assessment of how the Foundation uses donations, sustains its programs and services, and practices good governance and openness.</a:t>
            </a:r>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171166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07" charset="0"/>
                <a:ea typeface="MS PGothic" pitchFamily="34" charset="-128"/>
                <a:cs typeface="ヒラギノ角ゴ Pro W3" pitchFamily="-107" charset="-128"/>
              </a:rPr>
              <a:t>Our Foundation’s Annual Fund helps pay for local and international grant projects. Contributions to the Annual Fund make our humanitarian impact possible.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When you give to the Annual Fund, you help people</a:t>
            </a:r>
            <a:r>
              <a:rPr lang="en-US" sz="1200" kern="1200" baseline="0" dirty="0">
                <a:solidFill>
                  <a:schemeClr val="tx1"/>
                </a:solidFill>
                <a:effectLst/>
                <a:latin typeface="Arial" pitchFamily="-107" charset="0"/>
                <a:ea typeface="MS PGothic" pitchFamily="34" charset="-128"/>
                <a:cs typeface="ヒラギノ角ゴ Pro W3" pitchFamily="-107" charset="-128"/>
              </a:rPr>
              <a:t> </a:t>
            </a:r>
            <a:r>
              <a:rPr lang="en-US" sz="1200" kern="1200" dirty="0">
                <a:solidFill>
                  <a:schemeClr val="tx1"/>
                </a:solidFill>
                <a:effectLst/>
                <a:latin typeface="Arial" pitchFamily="-107" charset="0"/>
                <a:ea typeface="MS PGothic" pitchFamily="34" charset="-128"/>
                <a:cs typeface="ヒラギノ角ゴ Pro W3" pitchFamily="-107" charset="-128"/>
              </a:rPr>
              <a:t>like </a:t>
            </a:r>
            <a:r>
              <a:rPr lang="en-US" sz="1200" b="0" strike="noStrike" kern="1200" dirty="0">
                <a:solidFill>
                  <a:schemeClr val="tx1"/>
                </a:solidFill>
                <a:effectLst/>
                <a:latin typeface="Arial" pitchFamily="-107" charset="0"/>
                <a:ea typeface="MS PGothic" pitchFamily="34" charset="-128"/>
                <a:cs typeface="ヒラギノ角ゴ Pro W3" pitchFamily="-107" charset="-128"/>
              </a:rPr>
              <a:t>Chih-Fan Weng, a farmer in Taiwan. Farmers in the area have long grown cabbage using pesticides and turning the soil over each year. These conventional farming practices were endangering the water supply for Yilan County’s 450,000 residents. Rotary members from District 3490, in partnership with National Ilan University and local businesses, helped the community adopt more sustainable farming practices and grow the higher-value crops of chestnuts and truffles. Rotary members also supported training in e-commerce and marketing to help the farmers sell their harvest. Since 2021, 18 landowners in Datong Township have increased their revenues 15-fold through the project, which has resulted in agricultural diversification, better educational opportunities, more free time, and a cleaner and healthier environment. The project is supported by Rotary Foundation global grant #2010776. Yilan, Taiwan. 19 December 2022.</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Giving to the Annual Fund supports </a:t>
            </a:r>
            <a:r>
              <a:rPr lang="en-US" sz="1200" b="0" i="0" kern="1200" dirty="0">
                <a:solidFill>
                  <a:schemeClr val="tx1"/>
                </a:solidFill>
                <a:effectLst/>
                <a:latin typeface="Arial" pitchFamily="-107" charset="0"/>
                <a:ea typeface="MS PGothic" pitchFamily="34" charset="-128"/>
                <a:cs typeface="ヒラギノ角ゴ Pro W3" pitchFamily="-107" charset="-128"/>
              </a:rPr>
              <a:t>member-</a:t>
            </a:r>
            <a:r>
              <a:rPr lang="en-US" sz="1200" kern="1200" dirty="0">
                <a:solidFill>
                  <a:schemeClr val="tx1"/>
                </a:solidFill>
                <a:effectLst/>
                <a:latin typeface="Arial" pitchFamily="-107" charset="0"/>
                <a:ea typeface="MS PGothic" pitchFamily="34" charset="-128"/>
                <a:cs typeface="ヒラギノ角ゴ Pro W3" pitchFamily="-107" charset="-128"/>
              </a:rPr>
              <a:t>led projects like these — initiatives created at the local level and developed to meet community needs, while fostering international friendship. Through a single gift, you can help </a:t>
            </a:r>
            <a:r>
              <a:rPr lang="en-US" sz="1200" b="0" kern="1200" dirty="0">
                <a:solidFill>
                  <a:schemeClr val="tx1"/>
                </a:solidFill>
                <a:effectLst/>
                <a:latin typeface="Arial" pitchFamily="-107" charset="0"/>
                <a:ea typeface="MS PGothic" pitchFamily="34" charset="-128"/>
                <a:cs typeface="ヒラギノ角ゴ Pro W3" pitchFamily="-107" charset="-128"/>
              </a:rPr>
              <a:t>people like Chih-Fan Weng improve life for their </a:t>
            </a:r>
            <a:r>
              <a:rPr lang="en-US" sz="1200" b="0" strike="noStrike" kern="1200" dirty="0">
                <a:solidFill>
                  <a:schemeClr val="tx1"/>
                </a:solidFill>
                <a:effectLst/>
                <a:latin typeface="Arial" pitchFamily="-107" charset="0"/>
                <a:ea typeface="MS PGothic" pitchFamily="34" charset="-128"/>
                <a:cs typeface="ヒラギノ角ゴ Pro W3" pitchFamily="-107" charset="-128"/>
              </a:rPr>
              <a:t>communities</a:t>
            </a:r>
            <a:r>
              <a:rPr lang="en-US" sz="1200" b="0" kern="1200" dirty="0">
                <a:solidFill>
                  <a:schemeClr val="tx1"/>
                </a:solidFill>
                <a:effectLst/>
                <a:latin typeface="Arial" pitchFamily="-107" charset="0"/>
                <a:ea typeface="MS PGothic" pitchFamily="34" charset="-128"/>
                <a:cs typeface="ヒラギノ角ゴ Pro W3" pitchFamily="-107" charset="-128"/>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5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has specific areas of focus that relate to its mission. These areas of focus improve people’s lives, build international relationships, and promote a more peaceful world. </a:t>
            </a:r>
          </a:p>
          <a:p>
            <a:pPr marL="0" marR="0">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Which of these areas of focus resonates with you? What topics are you passionate about?</a:t>
            </a:r>
            <a:r>
              <a:rPr lang="en-US" sz="1100" i="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Foundation can help you turn your interest in a cause into action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and lasting change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Our members lead many kinds of efforts in these areas, often with the support of Rotary Foundation grants.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817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donors are asked why they support the Annual Fund, many say it’s because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they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get something back when they give. </a:t>
            </a: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you contribute to the Annual Fund-SHARE, part of your gift becomes available for your district and its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clubs to use however they want 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programs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[Consider giving the</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following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explanation, depending on the audience.]</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you donate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 Fund-SHARE: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Your contribution is invested for three years. </a:t>
            </a: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After three years, that money is made available to fund projects.**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to District Designated Funds (also known as DDF). Your district can use those funds to support local and international projects. The district decides how to use the</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money.</a:t>
            </a:r>
            <a:endPar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to the World Fund. This money is used for grants, grant matches, Foundation programs that are available to all Rotary districts, or aid where the Trustees determine it is needed</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most</a:t>
            </a: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t>
            </a:r>
          </a:p>
          <a:p>
            <a:pPr marL="1657350" marR="0" lvl="3" indent="-285750">
              <a:lnSpc>
                <a:spcPct val="150000"/>
              </a:lnSpc>
              <a:spcBef>
                <a:spcPts val="0"/>
              </a:spcBef>
              <a:spcAft>
                <a:spcPts val="800"/>
              </a:spcAft>
              <a:buFont typeface="Courier New" panose="02070309020205020404" pitchFamily="49" charset="0"/>
              <a:buChar char="o"/>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Districts that use both district grants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global grants get the full impact of gifts made by their members.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endParaRPr lang="en-US" sz="1200" i="1"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participated in a global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The World Fund is the source of the Rotary funding for your global grants.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And</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h</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ow many of you have participated in a district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Those grants, too, are possible because </a:t>
            </a:r>
            <a:r>
              <a:rPr lang="en-US" sz="1200" b="0" i="0" dirty="0">
                <a:effectLst/>
                <a:latin typeface="Arial Narrow" panose="020B0606020202030204" pitchFamily="34" charset="0"/>
                <a:ea typeface="Calibri" panose="020F0502020204030204" pitchFamily="34" charset="0"/>
                <a:cs typeface="Times New Roman" panose="02020603050405020304" pitchFamily="18" charset="0"/>
              </a:rPr>
              <a:t>members</a:t>
            </a:r>
            <a:r>
              <a:rPr lang="en-US" sz="1200" b="1" i="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in your district gave to the Annual Fund.</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funds we have access to this year come from contributions made three years ago. </a:t>
            </a:r>
            <a:r>
              <a:rPr lang="en-US" sz="1200" b="0" i="0" dirty="0">
                <a:effectLst/>
                <a:latin typeface="Arial Narrow" panose="020B0606020202030204" pitchFamily="34" charset="0"/>
                <a:ea typeface="Calibri" panose="020F0502020204030204" pitchFamily="34" charset="0"/>
                <a:cs typeface="Times New Roman" panose="02020603050405020304" pitchFamily="18" charset="0"/>
              </a:rPr>
              <a:t>(For example, funds available in </a:t>
            </a:r>
            <a:r>
              <a:rPr lang="en-US" sz="1200" b="0" i="0" dirty="0">
                <a:solidFill>
                  <a:srgbClr val="FF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2025-26</a:t>
            </a:r>
            <a:r>
              <a:rPr lang="en-US" sz="1200" b="0" i="0" dirty="0">
                <a:effectLst/>
                <a:latin typeface="Arial Narrow" panose="020B0606020202030204" pitchFamily="34" charset="0"/>
                <a:ea typeface="Calibri" panose="020F0502020204030204" pitchFamily="34" charset="0"/>
                <a:cs typeface="Times New Roman" panose="02020603050405020304" pitchFamily="18" charset="0"/>
              </a:rPr>
              <a:t> are from contributions made in 2022-23.)</a:t>
            </a:r>
            <a:r>
              <a:rPr lang="en-US" sz="1200" b="1" i="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That’s why it’s so important for members to support the Foundation consistently.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more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information about the Annual Fund, </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go to</a:t>
            </a:r>
            <a:r>
              <a:rPr lang="en-US" sz="1200" b="0" i="0" baseline="0" dirty="0">
                <a:effectLst/>
                <a:latin typeface="Arial Narrow" panose="020B0606020202030204" pitchFamily="34" charset="0"/>
                <a:ea typeface="Calibri" panose="020F0502020204030204" pitchFamily="34" charset="0"/>
                <a:cs typeface="Times New Roman" panose="02020603050405020304" pitchFamily="18" charset="0"/>
              </a:rPr>
              <a:t> my.rotary.org/annual-fund.</a:t>
            </a:r>
          </a:p>
          <a:p>
            <a:pPr marL="0" marR="0">
              <a:lnSpc>
                <a:spcPct val="150000"/>
              </a:lnSpc>
              <a:spcBef>
                <a:spcPts val="0"/>
              </a:spcBef>
              <a:spcAft>
                <a:spcPts val="800"/>
              </a:spcAft>
            </a:pPr>
            <a:endParaRPr lang="en-US" sz="1200" b="0" i="0" baseline="0" dirty="0">
              <a:effectLst/>
              <a:latin typeface="Arial Narrow" panose="020B0606020202030204" pitchFamily="34" charset="0"/>
              <a:cs typeface="Times New Roman" panose="02020603050405020304" pitchFamily="18" charset="0"/>
            </a:endParaRPr>
          </a:p>
          <a:p>
            <a:pPr marL="0" marR="0">
              <a:lnSpc>
                <a:spcPct val="150000"/>
              </a:lnSpc>
              <a:spcBef>
                <a:spcPts val="0"/>
              </a:spcBef>
              <a:spcAft>
                <a:spcPts val="800"/>
              </a:spcAft>
            </a:pPr>
            <a:r>
              <a:rPr lang="en-US" b="0" dirty="0"/>
              <a:t>**Note to presenter: 47.5% goes to the World Fund, and 47.5% goes to DDF.</a:t>
            </a:r>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828518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17619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346888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projects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just discussed were possible because </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Rotary members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supported the Foundation and participated in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Rotary has a</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fundraising initiative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called Every Rotarian, Every Year. The goal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is to increase both Annual Fund support </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and member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engagement with the Foundation.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had previously heard of Every Rotarian, Every Year?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The idea is that the Foundation could accomplish even more if every member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gives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least US$25</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yearly.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Here are the relevant numbers for </a:t>
            </a:r>
            <a:r>
              <a:rPr lang="en-US" sz="1200" b="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2024-25</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Donors</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who gave US$25 to US$99 contributed more than US$5.5 million to the Foundation.</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0"/>
              </a:spcAft>
              <a:buFont typeface="Symbol" panose="05050102010706020507" pitchFamily="18" charset="2"/>
              <a:buChar cha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Members gave US$146.4</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million to the Annual Fund.</a:t>
            </a:r>
          </a:p>
          <a:p>
            <a:pPr marL="800100" marR="0" lvl="1" indent="-342900">
              <a:lnSpc>
                <a:spcPct val="150000"/>
              </a:lnSpc>
              <a:spcBef>
                <a:spcPts val="0"/>
              </a:spcBef>
              <a:spcAft>
                <a:spcPts val="0"/>
              </a:spcAft>
              <a:buFont typeface="Symbol" panose="05050102010706020507" pitchFamily="18" charset="2"/>
              <a:buChar char=""/>
            </a:pPr>
            <a:r>
              <a:rPr lang="en-US" b="0" dirty="0"/>
              <a:t>35.5% of members supported the Annual Fund as individual donors.</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b="0" dirty="0"/>
              <a:t>82% of Rotary clubs worldwide supported the Annual Fund.</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The Foundation awarded 1,424</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global grants.</a:t>
            </a:r>
          </a:p>
          <a:p>
            <a:pPr marL="0" marR="0">
              <a:lnSpc>
                <a:spcPct val="150000"/>
              </a:lnSpc>
              <a:spcBef>
                <a:spcPts val="0"/>
              </a:spcBef>
              <a:spcAft>
                <a:spcPts val="800"/>
              </a:spcAft>
            </a:pPr>
            <a:endParaRPr lang="en-US" sz="1200" b="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With a third of members worldwide</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donating </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to the Annual</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Fund and becoming eligible for Every Rotarian, Every Year recognition, we’ve achieved a lot and improved the lives of many people. </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Can you imagine how much more we could do through grant-funded projects if </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more members contribute at least US$25 </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to the</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Annual Fund every year?</a:t>
            </a:r>
            <a:endParaRPr lang="en-US" b="0" i="1" baseline="0" dirty="0"/>
          </a:p>
        </p:txBody>
      </p:sp>
    </p:spTree>
    <p:extLst>
      <p:ext uri="{BB962C8B-B14F-4D97-AF65-F5344CB8AC3E}">
        <p14:creationId xmlns:p14="http://schemas.microsoft.com/office/powerpoint/2010/main" val="608182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p>
        </p:txBody>
      </p:sp>
      <p:pic>
        <p:nvPicPr>
          <p:cNvPr id="4" name="Picture 3" descr="A close up of a sign&#10;&#10;Description automatically generated">
            <a:extLst>
              <a:ext uri="{FF2B5EF4-FFF2-40B4-BE49-F238E27FC236}">
                <a16:creationId xmlns:a16="http://schemas.microsoft.com/office/drawing/2014/main" id="{0A1FC952-7F53-DC4B-A4AE-240F6043E5A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19503" y="5821525"/>
            <a:ext cx="1892046" cy="71323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1" y="12701"/>
            <a:ext cx="12198926"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4" y="115570"/>
            <a:ext cx="2304434" cy="365125"/>
          </a:xfrm>
        </p:spPr>
        <p:txBody>
          <a:bodyPr vert="horz" lIns="91440" tIns="45720" rIns="91440" bIns="45720" rtlCol="0" anchor="ctr"/>
          <a:lstStyle>
            <a:lvl1pPr>
              <a:defRPr lang="en-US" sz="1000"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4617005"/>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1315082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818321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a:p>
            <a:pPr lvl="1"/>
            <a:r>
              <a:rPr lang="en-US"/>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691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0464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9302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998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8342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0851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9745884" y="115570"/>
            <a:ext cx="2327583"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0038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0"/>
            <a:ext cx="2373882"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2079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0"/>
            <a:ext cx="2431756"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38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0"/>
            <a:ext cx="295261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5834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7108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8114925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8" y="115570"/>
            <a:ext cx="2292859"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8658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2" y="115570"/>
            <a:ext cx="245490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19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7668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02198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0"/>
            <a:ext cx="2362308"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7205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0"/>
            <a:ext cx="12192000" cy="939799"/>
          </a:xfrm>
          <a:noFill/>
        </p:spPr>
        <p:txBody>
          <a:bodyPr tIns="274320" bIns="91440" anchor="t">
            <a:normAutofit/>
          </a:bodyPr>
          <a:lstStyle>
            <a:lvl1pPr marL="398463" indent="0">
              <a:defRPr sz="44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4135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0"/>
            <a:ext cx="246648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4621453"/>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6" y="115570"/>
            <a:ext cx="261695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6997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0"/>
            <a:ext cx="2582226"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154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BE377FB8-DACC-BE43-A789-015E85F4B3E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4" name="Picture 3" descr="A picture containing drawing&#10;&#10;Description automatically generated">
            <a:extLst>
              <a:ext uri="{FF2B5EF4-FFF2-40B4-BE49-F238E27FC236}">
                <a16:creationId xmlns:a16="http://schemas.microsoft.com/office/drawing/2014/main" id="{0ED3C82C-DBB1-364D-935D-3436B2D8B6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As we discussed, I’m hoping to get this buttoned up as quickly as possible. What are you thinking for turn-around?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revise any of the “how-to” text on the first pages</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make sure the template is properly set up for both Macs and PCs – Should there be 2 versions of the PPT, one for Mac, one for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create text placeholders within each slide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how to create certain visual effects such as the transparent photo overlays (the process is different from Mac to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creating new generic infographics (such as bar charts and tables) so that we make it easy for users to create their own in a proper style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need your advice on fonts – I’m thinking we should only use the “free option” fonts? (see attached)</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45745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0.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image" Target="../media/image19.png"/><Relationship Id="rId11" Type="http://schemas.openxmlformats.org/officeDocument/2006/relationships/image" Target="../media/image10.png"/><Relationship Id="rId5" Type="http://schemas.openxmlformats.org/officeDocument/2006/relationships/hyperlink" Target="https://www.bestclubsupplies.com/EREY-25-26-Sheet-of-64-Stickers/productinfo/EREY25/" TargetMode="External"/><Relationship Id="rId10" Type="http://schemas.openxmlformats.org/officeDocument/2006/relationships/image" Target="../media/image23.png"/><Relationship Id="rId4" Type="http://schemas.openxmlformats.org/officeDocument/2006/relationships/image" Target="../media/image18.jpe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6.xml"/><Relationship Id="rId7" Type="http://schemas.openxmlformats.org/officeDocument/2006/relationships/hyperlink" Target="https://my.rotary.org/en/document/workplace-giving-programs-frequently-asked-questions" TargetMode="External"/><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hyperlink" Target="https://my.rotary.org/en/donate" TargetMode="External"/><Relationship Id="rId5" Type="http://schemas.openxmlformats.org/officeDocument/2006/relationships/hyperlink" Target="https://my.rotary.org/en/rotary-direct"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notesSlide" Target="../notesSlides/notesSlide17.xml"/><Relationship Id="rId7"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image" Target="../media/image32.jpeg"/><Relationship Id="rId5" Type="http://schemas.openxmlformats.org/officeDocument/2006/relationships/hyperlink" Target="https://my.rotary.org/en/rotary-direct" TargetMode="Externa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8.xml"/><Relationship Id="rId7"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15.jpeg"/><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15.jpeg"/><Relationship Id="rId5" Type="http://schemas.openxmlformats.org/officeDocument/2006/relationships/chart" Target="../charts/chart6.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1.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15.jpeg"/><Relationship Id="rId5" Type="http://schemas.openxmlformats.org/officeDocument/2006/relationships/chart" Target="../charts/chart8.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2.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15.jpeg"/><Relationship Id="rId5" Type="http://schemas.openxmlformats.org/officeDocument/2006/relationships/chart" Target="../charts/chart10.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8" Type="http://schemas.openxmlformats.org/officeDocument/2006/relationships/hyperlink" Target="http://www.rotary.org/myrotary" TargetMode="External"/><Relationship Id="rId3" Type="http://schemas.openxmlformats.org/officeDocument/2006/relationships/notesSlide" Target="../notesSlides/notesSlide23.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15.jpeg"/><Relationship Id="rId5" Type="http://schemas.openxmlformats.org/officeDocument/2006/relationships/chart" Target="../charts/chart12.xml"/><Relationship Id="rId4" Type="http://schemas.openxmlformats.org/officeDocument/2006/relationships/chart" Target="../charts/chart11.xml"/><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image" Target="../media/image15.jpeg"/><Relationship Id="rId5" Type="http://schemas.openxmlformats.org/officeDocument/2006/relationships/chart" Target="../charts/chart14.xml"/><Relationship Id="rId4" Type="http://schemas.openxmlformats.org/officeDocument/2006/relationships/chart" Target="../charts/chart13.xml"/><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15.jpeg"/><Relationship Id="rId5" Type="http://schemas.openxmlformats.org/officeDocument/2006/relationships/chart" Target="../charts/chart16.xml"/><Relationship Id="rId4" Type="http://schemas.openxmlformats.org/officeDocument/2006/relationships/chart" Target="../charts/chart15.xml"/><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6.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15.jpeg"/><Relationship Id="rId5" Type="http://schemas.openxmlformats.org/officeDocument/2006/relationships/chart" Target="../charts/chart18.xml"/><Relationship Id="rId4" Type="http://schemas.openxmlformats.org/officeDocument/2006/relationships/chart" Target="../charts/chart17.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7.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image" Target="../media/image15.jpeg"/><Relationship Id="rId5" Type="http://schemas.openxmlformats.org/officeDocument/2006/relationships/chart" Target="../charts/chart20.xml"/><Relationship Id="rId4" Type="http://schemas.openxmlformats.org/officeDocument/2006/relationships/chart" Target="../charts/chart1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image" Target="../media/image15.jpeg"/><Relationship Id="rId5" Type="http://schemas.openxmlformats.org/officeDocument/2006/relationships/chart" Target="../charts/chart22.xml"/><Relationship Id="rId4" Type="http://schemas.openxmlformats.org/officeDocument/2006/relationships/chart" Target="../charts/chart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6.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7.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s://my.rotary.org/annual-fund"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10.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5.jpeg"/><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holding a watering can&#10;&#10;AI-generated content may be incorrect.">
            <a:extLst>
              <a:ext uri="{FF2B5EF4-FFF2-40B4-BE49-F238E27FC236}">
                <a16:creationId xmlns:a16="http://schemas.microsoft.com/office/drawing/2014/main" id="{1489A08B-6127-FA03-56F9-9237876EE95E}"/>
              </a:ext>
            </a:extLst>
          </p:cNvPr>
          <p:cNvPicPr>
            <a:picLocks noChangeAspect="1"/>
          </p:cNvPicPr>
          <p:nvPr/>
        </p:nvPicPr>
        <p:blipFill>
          <a:blip r:embed="rId4">
            <a:extLst>
              <a:ext uri="{28A0092B-C50C-407E-A947-70E740481C1C}">
                <a14:useLocalDpi xmlns:a14="http://schemas.microsoft.com/office/drawing/2010/main" val="0"/>
              </a:ext>
            </a:extLst>
          </a:blip>
          <a:srcRect l="1" t="8244" r="4444" b="7763"/>
          <a:stretch/>
        </p:blipFill>
        <p:spPr>
          <a:xfrm>
            <a:off x="10957" y="0"/>
            <a:ext cx="12181043" cy="6018617"/>
          </a:xfrm>
          <a:prstGeom prst="rect">
            <a:avLst/>
          </a:prstGeom>
        </p:spPr>
      </p:pic>
      <p:sp>
        <p:nvSpPr>
          <p:cNvPr id="3" name="Rectangle 2">
            <a:extLst>
              <a:ext uri="{FF2B5EF4-FFF2-40B4-BE49-F238E27FC236}">
                <a16:creationId xmlns:a16="http://schemas.microsoft.com/office/drawing/2014/main" id="{755D3084-1263-69F7-7A8C-106CFE85C6FD}"/>
              </a:ext>
            </a:extLst>
          </p:cNvPr>
          <p:cNvSpPr/>
          <p:nvPr/>
        </p:nvSpPr>
        <p:spPr>
          <a:xfrm>
            <a:off x="0" y="5271247"/>
            <a:ext cx="12192000" cy="1586753"/>
          </a:xfrm>
          <a:prstGeom prst="rect">
            <a:avLst/>
          </a:prstGeom>
          <a:solidFill>
            <a:srgbClr val="01B4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a:xfrm>
            <a:off x="296333" y="5426328"/>
            <a:ext cx="9733038" cy="635000"/>
          </a:xfrm>
        </p:spPr>
        <p:txBody>
          <a:bodyPr>
            <a:normAutofit lnSpcReduction="10000"/>
          </a:bodyPr>
          <a:lstStyle/>
          <a:p>
            <a:r>
              <a:rPr lang="en-US" dirty="0"/>
              <a:t>Every Rotarian, Every Year</a:t>
            </a:r>
          </a:p>
        </p:txBody>
      </p:sp>
      <p:sp>
        <p:nvSpPr>
          <p:cNvPr id="10" name="Subtitle 9">
            <a:extLst>
              <a:ext uri="{FF2B5EF4-FFF2-40B4-BE49-F238E27FC236}">
                <a16:creationId xmlns:a16="http://schemas.microsoft.com/office/drawing/2014/main" id="{E58ABA6E-0EF0-42BA-8414-2A4FC72832B7}"/>
              </a:ext>
            </a:extLst>
          </p:cNvPr>
          <p:cNvSpPr>
            <a:spLocks noGrp="1"/>
          </p:cNvSpPr>
          <p:nvPr>
            <p:ph type="subTitle" idx="1"/>
          </p:nvPr>
        </p:nvSpPr>
        <p:spPr>
          <a:xfrm>
            <a:off x="296333" y="5978276"/>
            <a:ext cx="11353800" cy="465667"/>
          </a:xfrm>
        </p:spPr>
        <p:txBody>
          <a:bodyPr/>
          <a:lstStyle/>
          <a:p>
            <a:r>
              <a:rPr lang="en-US" dirty="0">
                <a:solidFill>
                  <a:schemeClr val="bg1"/>
                </a:solidFill>
              </a:rPr>
              <a:t>Doing Good in the World with The Rotary Foundation</a:t>
            </a:r>
          </a:p>
        </p:txBody>
      </p:sp>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fld id="{97A94E25-127B-4C48-AF96-44BA7B823777}" type="slidenum">
              <a:rPr lang="en-US" smtClean="0">
                <a:solidFill>
                  <a:schemeClr val="tx1"/>
                </a:solidFill>
              </a:rPr>
              <a:pPr/>
              <a:t>1</a:t>
            </a:fld>
            <a:endParaRPr lang="en-US" dirty="0">
              <a:solidFill>
                <a:schemeClr val="tx1"/>
              </a:solidFill>
            </a:endParaRPr>
          </a:p>
        </p:txBody>
      </p:sp>
      <p:pic>
        <p:nvPicPr>
          <p:cNvPr id="7" name="Picture 6" descr="A yellow and black gear with black text&#10;&#10;AI-generated content may be incorrect.">
            <a:extLst>
              <a:ext uri="{FF2B5EF4-FFF2-40B4-BE49-F238E27FC236}">
                <a16:creationId xmlns:a16="http://schemas.microsoft.com/office/drawing/2014/main" id="{F1207194-482E-DEE9-BA17-F9EBDC635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33" y="406303"/>
            <a:ext cx="2154123" cy="2154123"/>
          </a:xfrm>
          <a:prstGeom prst="rect">
            <a:avLst/>
          </a:prstGeom>
        </p:spPr>
      </p:pic>
    </p:spTree>
    <p:custDataLst>
      <p:tags r:id="rId1"/>
    </p:custDataLst>
    <p:extLst>
      <p:ext uri="{BB962C8B-B14F-4D97-AF65-F5344CB8AC3E}">
        <p14:creationId xmlns:p14="http://schemas.microsoft.com/office/powerpoint/2010/main" val="40804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147E9D98-B95A-2886-CFE3-B2ED68457174}"/>
              </a:ext>
            </a:extLst>
          </p:cNvPr>
          <p:cNvPicPr>
            <a:picLocks noChangeAspect="1"/>
          </p:cNvPicPr>
          <p:nvPr/>
        </p:nvPicPr>
        <p:blipFill>
          <a:blip r:embed="rId5">
            <a:extLst>
              <a:ext uri="{28A0092B-C50C-407E-A947-70E740481C1C}">
                <a14:useLocalDpi xmlns:a14="http://schemas.microsoft.com/office/drawing/2010/main" val="0"/>
              </a:ext>
            </a:extLst>
          </a:blip>
          <a:srcRect t="4655" b="3883"/>
          <a:stretch>
            <a:fillRect/>
          </a:stretch>
        </p:blipFill>
        <p:spPr>
          <a:xfrm>
            <a:off x="108" y="344"/>
            <a:ext cx="12186972" cy="6871241"/>
          </a:xfrm>
          <a:prstGeom prst="rect">
            <a:avLst/>
          </a:prstGeom>
        </p:spPr>
      </p:pic>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113862" y="2364443"/>
            <a:ext cx="6215063" cy="1135062"/>
          </a:xfrm>
        </p:spPr>
        <p:txBody>
          <a:bodyPr/>
          <a:lstStyle/>
          <a:p>
            <a:pPr lvl="0"/>
            <a:r>
              <a:rPr lang="en-US" dirty="0"/>
              <a:t>Individual and club recognition</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descr="A white text on a black background&#10;&#10;AI-generated content may be incorrect.">
            <a:extLst>
              <a:ext uri="{FF2B5EF4-FFF2-40B4-BE49-F238E27FC236}">
                <a16:creationId xmlns:a16="http://schemas.microsoft.com/office/drawing/2014/main" id="{35D5ED43-62B3-1DD1-04F0-9D435A22E8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296" y="5519543"/>
            <a:ext cx="2474161" cy="933186"/>
          </a:xfrm>
          <a:prstGeom prst="rect">
            <a:avLst/>
          </a:prstGeom>
        </p:spPr>
      </p:pic>
    </p:spTree>
    <p:custDataLst>
      <p:tags r:id="rId1"/>
    </p:custDataLst>
    <p:extLst>
      <p:ext uri="{BB962C8B-B14F-4D97-AF65-F5344CB8AC3E}">
        <p14:creationId xmlns:p14="http://schemas.microsoft.com/office/powerpoint/2010/main" val="3314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0"/>
            <a:ext cx="12192000" cy="1540043"/>
          </a:xfrm>
        </p:spPr>
        <p:txBody>
          <a:bodyPr/>
          <a:lstStyle/>
          <a:p>
            <a:pPr marL="338138" lvl="0"/>
            <a:r>
              <a:rPr lang="en-US" dirty="0"/>
              <a:t>Sustaining our work</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1" y="1773480"/>
            <a:ext cx="4241924" cy="615279"/>
          </a:xfrm>
        </p:spPr>
        <p:txBody>
          <a:bodyPr/>
          <a:lstStyle/>
          <a:p>
            <a:r>
              <a:rPr lang="en-US" dirty="0"/>
              <a:t>Sustaining members</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42728" y="2250485"/>
            <a:ext cx="6088567" cy="3556000"/>
          </a:xfrm>
        </p:spPr>
        <p:txBody>
          <a:bodyPr>
            <a:normAutofit/>
          </a:bodyPr>
          <a:lstStyle/>
          <a:p>
            <a:pPr marL="0" indent="0">
              <a:buNone/>
            </a:pPr>
            <a:r>
              <a:rPr lang="en-US" dirty="0">
                <a:solidFill>
                  <a:srgbClr val="222222"/>
                </a:solidFill>
              </a:rPr>
              <a:t>A Rotary Foundation Sustaining Member is someone who gives US$100 or more to the Annual Fund.</a:t>
            </a:r>
            <a:endParaRPr lang="en-US" dirty="0"/>
          </a:p>
          <a:p>
            <a:pPr lvl="0"/>
            <a:endParaRPr lang="en-US" dirty="0"/>
          </a:p>
        </p:txBody>
      </p:sp>
      <p:pic>
        <p:nvPicPr>
          <p:cNvPr id="4" name="Picture 3" descr="A person and child outside&#10;&#10;Description automatically generated">
            <a:extLst>
              <a:ext uri="{FF2B5EF4-FFF2-40B4-BE49-F238E27FC236}">
                <a16:creationId xmlns:a16="http://schemas.microsoft.com/office/drawing/2014/main" id="{678CD7FF-54CD-9198-19FE-ADE8733DD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0344" y="1728876"/>
            <a:ext cx="3403494" cy="4973444"/>
          </a:xfrm>
          <a:prstGeom prst="rect">
            <a:avLst/>
          </a:prstGeom>
        </p:spPr>
      </p:pic>
      <p:pic>
        <p:nvPicPr>
          <p:cNvPr id="3" name="Picture 2" descr="A green and yellow logo&#10;&#10;AI-generated content may be incorrect.">
            <a:hlinkClick r:id="rId5"/>
            <a:extLst>
              <a:ext uri="{FF2B5EF4-FFF2-40B4-BE49-F238E27FC236}">
                <a16:creationId xmlns:a16="http://schemas.microsoft.com/office/drawing/2014/main" id="{76B8518B-4FDE-EDE5-17EE-3D07D333E8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30" y="3449276"/>
            <a:ext cx="2326792" cy="1323687"/>
          </a:xfrm>
          <a:prstGeom prst="rect">
            <a:avLst/>
          </a:prstGeom>
        </p:spPr>
      </p:pic>
      <p:pic>
        <p:nvPicPr>
          <p:cNvPr id="10" name="Picture 9" descr="A blue and yellow logo&#10;&#10;AI-generated content may be incorrect.">
            <a:extLst>
              <a:ext uri="{FF2B5EF4-FFF2-40B4-BE49-F238E27FC236}">
                <a16:creationId xmlns:a16="http://schemas.microsoft.com/office/drawing/2014/main" id="{EBCE7F87-E077-B56E-8311-7C21A019D0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4419" y="3637681"/>
            <a:ext cx="1734705" cy="978052"/>
          </a:xfrm>
          <a:prstGeom prst="rect">
            <a:avLst/>
          </a:prstGeom>
        </p:spPr>
      </p:pic>
      <p:pic>
        <p:nvPicPr>
          <p:cNvPr id="12" name="Picture 11" descr="A logo on a red background&#10;&#10;AI-generated content may be incorrect.">
            <a:extLst>
              <a:ext uri="{FF2B5EF4-FFF2-40B4-BE49-F238E27FC236}">
                <a16:creationId xmlns:a16="http://schemas.microsoft.com/office/drawing/2014/main" id="{86AAFD18-1799-755B-3378-B66B5899FD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2350" y="3623180"/>
            <a:ext cx="1723416" cy="975881"/>
          </a:xfrm>
          <a:prstGeom prst="rect">
            <a:avLst/>
          </a:prstGeom>
        </p:spPr>
      </p:pic>
      <p:pic>
        <p:nvPicPr>
          <p:cNvPr id="14" name="Picture 13" descr="A logo with a yellow gear and white text&#10;&#10;AI-generated content may be incorrect.">
            <a:extLst>
              <a:ext uri="{FF2B5EF4-FFF2-40B4-BE49-F238E27FC236}">
                <a16:creationId xmlns:a16="http://schemas.microsoft.com/office/drawing/2014/main" id="{EF7CEACF-3B33-0492-CAF0-6143076D7C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4419" y="4692362"/>
            <a:ext cx="1734705" cy="985737"/>
          </a:xfrm>
          <a:prstGeom prst="rect">
            <a:avLst/>
          </a:prstGeom>
        </p:spPr>
      </p:pic>
      <p:pic>
        <p:nvPicPr>
          <p:cNvPr id="16" name="Picture 15" descr="A blue background with a yellow gear and white text&#10;&#10;AI-generated content may be incorrect.">
            <a:extLst>
              <a:ext uri="{FF2B5EF4-FFF2-40B4-BE49-F238E27FC236}">
                <a16:creationId xmlns:a16="http://schemas.microsoft.com/office/drawing/2014/main" id="{B525EACB-D509-0770-2163-D0FD55EB26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3521" y="4683037"/>
            <a:ext cx="1732245" cy="989336"/>
          </a:xfrm>
          <a:prstGeom prst="rect">
            <a:avLst/>
          </a:prstGeom>
        </p:spPr>
      </p:pic>
      <p:pic>
        <p:nvPicPr>
          <p:cNvPr id="6" name="Picture 5">
            <a:extLst>
              <a:ext uri="{FF2B5EF4-FFF2-40B4-BE49-F238E27FC236}">
                <a16:creationId xmlns:a16="http://schemas.microsoft.com/office/drawing/2014/main" id="{1BBAF212-1BD6-3A85-E024-780E02A49506}"/>
              </a:ext>
            </a:extLst>
          </p:cNvPr>
          <p:cNvPicPr>
            <a:picLocks noChangeAspect="1"/>
          </p:cNvPicPr>
          <p:nvPr/>
        </p:nvPicPr>
        <p:blipFill>
          <a:blip r:embed="rId11"/>
          <a:stretch>
            <a:fillRect/>
          </a:stretch>
        </p:blipFill>
        <p:spPr>
          <a:xfrm>
            <a:off x="486445" y="5668211"/>
            <a:ext cx="2280102" cy="859611"/>
          </a:xfrm>
          <a:prstGeom prst="rect">
            <a:avLst/>
          </a:prstGeom>
        </p:spPr>
      </p:pic>
    </p:spTree>
    <p:custDataLst>
      <p:tags r:id="rId1"/>
    </p:custDataLst>
    <p:extLst>
      <p:ext uri="{BB962C8B-B14F-4D97-AF65-F5344CB8AC3E}">
        <p14:creationId xmlns:p14="http://schemas.microsoft.com/office/powerpoint/2010/main" val="8225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lvl="0"/>
            <a:r>
              <a:rPr lang="en-US" dirty="0"/>
              <a:t>Paul harris Fellows</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Paul harris Fellow recognition</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200" y="2296685"/>
            <a:ext cx="10900611" cy="2818654"/>
          </a:xfrm>
        </p:spPr>
        <p:txBody>
          <a:bodyPr>
            <a:noAutofit/>
          </a:bodyPr>
          <a:lstStyle/>
          <a:p>
            <a:pPr marL="0" lvl="0" indent="0">
              <a:buNone/>
            </a:pPr>
            <a:r>
              <a:rPr lang="en-US" sz="2200" dirty="0">
                <a:solidFill>
                  <a:schemeClr val="tx1"/>
                </a:solidFill>
              </a:rPr>
              <a:t>Donors become Paul Harris Fellows when they earn 1,000 recognition points.</a:t>
            </a:r>
          </a:p>
          <a:p>
            <a:pPr marL="0" lvl="0" indent="0">
              <a:buNone/>
            </a:pPr>
            <a:endParaRPr lang="en-US" sz="2200" dirty="0">
              <a:solidFill>
                <a:schemeClr val="tx1"/>
              </a:solidFill>
            </a:endParaRPr>
          </a:p>
          <a:p>
            <a:pPr marL="0" lvl="0" indent="0">
              <a:buNone/>
            </a:pPr>
            <a:r>
              <a:rPr lang="en-US" sz="2200" dirty="0">
                <a:solidFill>
                  <a:schemeClr val="tx1"/>
                </a:solidFill>
              </a:rPr>
              <a:t>This can occur:</a:t>
            </a:r>
          </a:p>
          <a:p>
            <a:pPr marL="342900" lvl="1" indent="-342900" algn="l">
              <a:buFont typeface="Arial" panose="020B0604020202020204" pitchFamily="34" charset="0"/>
              <a:buChar char="•"/>
            </a:pPr>
            <a:r>
              <a:rPr lang="en-US" sz="2200" dirty="0">
                <a:solidFill>
                  <a:schemeClr val="tx1"/>
                </a:solidFill>
              </a:rPr>
              <a:t>By contributing US$1,000 to eligible funds or approved grants</a:t>
            </a:r>
          </a:p>
          <a:p>
            <a:pPr marL="342900" lvl="1" indent="-342900" algn="l">
              <a:buFont typeface="Arial" panose="020B0604020202020204" pitchFamily="34" charset="0"/>
              <a:buChar char="•"/>
            </a:pPr>
            <a:r>
              <a:rPr lang="en-US" sz="2200" dirty="0">
                <a:solidFill>
                  <a:schemeClr val="tx1"/>
                </a:solidFill>
              </a:rPr>
              <a:t>By being given 1,000 recognition points by another donor</a:t>
            </a:r>
          </a:p>
          <a:p>
            <a:pPr marL="342900" lvl="1" indent="-342900"/>
            <a:r>
              <a:rPr lang="en-US" sz="2200" dirty="0">
                <a:solidFill>
                  <a:schemeClr val="tx1"/>
                </a:solidFill>
              </a:rPr>
              <a:t>By combining direct donations with points transferred by others</a:t>
            </a:r>
          </a:p>
        </p:txBody>
      </p:sp>
      <p:pic>
        <p:nvPicPr>
          <p:cNvPr id="4" name="Picture 3" descr="A gold and blue coin&#10;&#10;AI-generated content may be incorrect.">
            <a:extLst>
              <a:ext uri="{FF2B5EF4-FFF2-40B4-BE49-F238E27FC236}">
                <a16:creationId xmlns:a16="http://schemas.microsoft.com/office/drawing/2014/main" id="{EEB227BB-81A8-E0E1-12E4-B9393C78C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8263" y="3163192"/>
            <a:ext cx="1487670" cy="1502622"/>
          </a:xfrm>
          <a:prstGeom prst="rect">
            <a:avLst/>
          </a:prstGeom>
        </p:spPr>
      </p:pic>
      <p:pic>
        <p:nvPicPr>
          <p:cNvPr id="2" name="Picture 1">
            <a:extLst>
              <a:ext uri="{FF2B5EF4-FFF2-40B4-BE49-F238E27FC236}">
                <a16:creationId xmlns:a16="http://schemas.microsoft.com/office/drawing/2014/main" id="{51895083-0543-9408-E352-3E52B8FA8FB8}"/>
              </a:ext>
            </a:extLst>
          </p:cNvPr>
          <p:cNvPicPr>
            <a:picLocks noChangeAspect="1"/>
          </p:cNvPicPr>
          <p:nvPr/>
        </p:nvPicPr>
        <p:blipFill>
          <a:blip r:embed="rId5"/>
          <a:stretch>
            <a:fillRect/>
          </a:stretch>
        </p:blipFill>
        <p:spPr>
          <a:xfrm>
            <a:off x="457200" y="5668269"/>
            <a:ext cx="2280102" cy="859611"/>
          </a:xfrm>
          <a:prstGeom prst="rect">
            <a:avLst/>
          </a:prstGeom>
        </p:spPr>
      </p:pic>
    </p:spTree>
    <p:custDataLst>
      <p:tags r:id="rId1"/>
    </p:custDataLst>
    <p:extLst>
      <p:ext uri="{BB962C8B-B14F-4D97-AF65-F5344CB8AC3E}">
        <p14:creationId xmlns:p14="http://schemas.microsoft.com/office/powerpoint/2010/main" val="36911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a:r>
              <a:rPr lang="en-US" dirty="0"/>
              <a:t>PAUL HARRIS SOCIETY</a:t>
            </a:r>
          </a:p>
        </p:txBody>
      </p:sp>
      <p:sp>
        <p:nvSpPr>
          <p:cNvPr id="4" name="Content Placeholder 3"/>
          <p:cNvSpPr>
            <a:spLocks noGrp="1"/>
          </p:cNvSpPr>
          <p:nvPr>
            <p:ph idx="1"/>
          </p:nvPr>
        </p:nvSpPr>
        <p:spPr>
          <a:xfrm>
            <a:off x="435429" y="2260541"/>
            <a:ext cx="9786938" cy="3555774"/>
          </a:xfrm>
        </p:spPr>
        <p:txBody>
          <a:bodyPr>
            <a:normAutofit/>
          </a:bodyPr>
          <a:lstStyle/>
          <a:p>
            <a:pPr marL="0" indent="0">
              <a:buNone/>
            </a:pPr>
            <a:r>
              <a:rPr lang="en-US" dirty="0">
                <a:solidFill>
                  <a:schemeClr val="tx1"/>
                </a:solidFill>
              </a:rPr>
              <a:t>The Paul Harris Society recognizes people who express their intent to contribute US$1,000 or more each year to the Annual Fund, the PolioPlus Fund, the Disaster Response Fund, Disasters of Magnitude, or approved global grants.</a:t>
            </a:r>
            <a:endParaRPr lang="en-US" sz="1100" dirty="0">
              <a:solidFill>
                <a:schemeClr val="tx1"/>
              </a:solidFill>
            </a:endParaRPr>
          </a:p>
          <a:p>
            <a:r>
              <a:rPr lang="en-US" dirty="0">
                <a:solidFill>
                  <a:schemeClr val="tx1"/>
                </a:solidFill>
              </a:rPr>
              <a:t>The Paul Harris Society includes more than 35,000 philanthropic leaders around the world.</a:t>
            </a:r>
          </a:p>
          <a:p>
            <a:r>
              <a:rPr lang="en-US" dirty="0">
                <a:solidFill>
                  <a:schemeClr val="tx1"/>
                </a:solidFill>
              </a:rPr>
              <a:t>PHS members contributed 21.2% of all the money donated to the Annual Fund in 2024-25.</a:t>
            </a:r>
          </a:p>
          <a:p>
            <a:endParaRPr lang="en-US" dirty="0"/>
          </a:p>
        </p:txBody>
      </p:sp>
      <p:pic>
        <p:nvPicPr>
          <p:cNvPr id="6" name="Picture 5">
            <a:extLst>
              <a:ext uri="{FF2B5EF4-FFF2-40B4-BE49-F238E27FC236}">
                <a16:creationId xmlns:a16="http://schemas.microsoft.com/office/drawing/2014/main" id="{60B27AF8-7CB2-4B40-AF08-654A03C7FB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79691" y="1773480"/>
            <a:ext cx="1455109" cy="2767750"/>
          </a:xfrm>
          <a:prstGeom prst="rect">
            <a:avLst/>
          </a:prstGeom>
        </p:spPr>
      </p:pic>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LEADERS IN PHILANTHROPY</a:t>
            </a:r>
          </a:p>
        </p:txBody>
      </p:sp>
      <p:pic>
        <p:nvPicPr>
          <p:cNvPr id="2" name="Picture 1">
            <a:extLst>
              <a:ext uri="{FF2B5EF4-FFF2-40B4-BE49-F238E27FC236}">
                <a16:creationId xmlns:a16="http://schemas.microsoft.com/office/drawing/2014/main" id="{3BD6297C-A57B-2263-A71F-46C823443837}"/>
              </a:ext>
            </a:extLst>
          </p:cNvPr>
          <p:cNvPicPr>
            <a:picLocks noChangeAspect="1"/>
          </p:cNvPicPr>
          <p:nvPr/>
        </p:nvPicPr>
        <p:blipFill>
          <a:blip r:embed="rId5"/>
          <a:stretch>
            <a:fillRect/>
          </a:stretch>
        </p:blipFill>
        <p:spPr>
          <a:xfrm>
            <a:off x="457200" y="5677202"/>
            <a:ext cx="2280102" cy="859611"/>
          </a:xfrm>
          <a:prstGeom prst="rect">
            <a:avLst/>
          </a:prstGeom>
        </p:spPr>
      </p:pic>
    </p:spTree>
    <p:custDataLst>
      <p:tags r:id="rId1"/>
    </p:custDataLst>
    <p:extLst>
      <p:ext uri="{BB962C8B-B14F-4D97-AF65-F5344CB8AC3E}">
        <p14:creationId xmlns:p14="http://schemas.microsoft.com/office/powerpoint/2010/main" val="165284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AC702-85F3-ECAB-3B1D-BC569EC4BF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B1DA1B-1418-CC31-3777-36D21CE96F78}"/>
              </a:ext>
            </a:extLst>
          </p:cNvPr>
          <p:cNvSpPr>
            <a:spLocks noGrp="1"/>
          </p:cNvSpPr>
          <p:nvPr>
            <p:ph type="title"/>
          </p:nvPr>
        </p:nvSpPr>
        <p:spPr>
          <a:xfrm>
            <a:off x="0" y="1"/>
            <a:ext cx="12192000" cy="1540042"/>
          </a:xfrm>
        </p:spPr>
        <p:txBody>
          <a:bodyPr/>
          <a:lstStyle/>
          <a:p>
            <a:pPr marL="338138"/>
            <a:r>
              <a:rPr lang="en-US" dirty="0"/>
              <a:t>Major Donor &amp; Arch KlumpH</a:t>
            </a:r>
          </a:p>
        </p:txBody>
      </p:sp>
      <p:sp>
        <p:nvSpPr>
          <p:cNvPr id="4" name="Content Placeholder 3">
            <a:extLst>
              <a:ext uri="{FF2B5EF4-FFF2-40B4-BE49-F238E27FC236}">
                <a16:creationId xmlns:a16="http://schemas.microsoft.com/office/drawing/2014/main" id="{B4B62571-91BE-516E-84A8-D24E923D2D24}"/>
              </a:ext>
            </a:extLst>
          </p:cNvPr>
          <p:cNvSpPr>
            <a:spLocks noGrp="1"/>
          </p:cNvSpPr>
          <p:nvPr>
            <p:ph idx="1"/>
          </p:nvPr>
        </p:nvSpPr>
        <p:spPr>
          <a:xfrm>
            <a:off x="435429" y="2260541"/>
            <a:ext cx="9786938" cy="3555774"/>
          </a:xfrm>
        </p:spPr>
        <p:txBody>
          <a:bodyPr>
            <a:normAutofit lnSpcReduction="10000"/>
          </a:bodyPr>
          <a:lstStyle/>
          <a:p>
            <a:pPr marL="0" indent="0">
              <a:buNone/>
            </a:pPr>
            <a:r>
              <a:rPr lang="en-US" sz="2800" dirty="0">
                <a:solidFill>
                  <a:schemeClr val="tx1"/>
                </a:solidFill>
              </a:rPr>
              <a:t>Major Donors are people who have cumulatively contributed US$10,000 or more to the Annual Fund, the PolioPlus Fund, the Disaster Response Fund, Disasters of Magnitude, or approved global grants.  Major Donor 2 is $25,000 or more and so on.</a:t>
            </a:r>
          </a:p>
          <a:p>
            <a:endParaRPr lang="en-US" sz="2800" dirty="0">
              <a:solidFill>
                <a:schemeClr val="tx1"/>
              </a:solidFill>
            </a:endParaRPr>
          </a:p>
          <a:p>
            <a:pPr marL="0" indent="0">
              <a:buNone/>
            </a:pPr>
            <a:r>
              <a:rPr lang="en-US" sz="2800" dirty="0">
                <a:solidFill>
                  <a:schemeClr val="tx1"/>
                </a:solidFill>
              </a:rPr>
              <a:t>Arch Klumph Society members are people who have cumulatively contributed $250,000 or more to Our Rotary Foundation.</a:t>
            </a:r>
          </a:p>
          <a:p>
            <a:endParaRPr lang="en-US" dirty="0"/>
          </a:p>
        </p:txBody>
      </p:sp>
      <p:sp>
        <p:nvSpPr>
          <p:cNvPr id="7" name="Subtitle 1">
            <a:extLst>
              <a:ext uri="{FF2B5EF4-FFF2-40B4-BE49-F238E27FC236}">
                <a16:creationId xmlns:a16="http://schemas.microsoft.com/office/drawing/2014/main" id="{827973D2-B592-6896-4AB4-90C5DF1059A4}"/>
              </a:ext>
            </a:extLst>
          </p:cNvPr>
          <p:cNvSpPr>
            <a:spLocks noGrp="1"/>
          </p:cNvSpPr>
          <p:nvPr>
            <p:ph type="subTitle" idx="13"/>
          </p:nvPr>
        </p:nvSpPr>
        <p:spPr>
          <a:xfrm>
            <a:off x="457200" y="1773480"/>
            <a:ext cx="11255829" cy="615279"/>
          </a:xfrm>
        </p:spPr>
        <p:txBody>
          <a:bodyPr/>
          <a:lstStyle/>
          <a:p>
            <a:r>
              <a:rPr lang="en-US" dirty="0"/>
              <a:t>LEADERS IN PHILANTHROPY</a:t>
            </a:r>
          </a:p>
        </p:txBody>
      </p:sp>
      <p:pic>
        <p:nvPicPr>
          <p:cNvPr id="2" name="Picture 1">
            <a:extLst>
              <a:ext uri="{FF2B5EF4-FFF2-40B4-BE49-F238E27FC236}">
                <a16:creationId xmlns:a16="http://schemas.microsoft.com/office/drawing/2014/main" id="{5C4DB1E9-1AF2-7E47-15A4-B8333BB16CA9}"/>
              </a:ext>
            </a:extLst>
          </p:cNvPr>
          <p:cNvPicPr>
            <a:picLocks noChangeAspect="1"/>
          </p:cNvPicPr>
          <p:nvPr/>
        </p:nvPicPr>
        <p:blipFill>
          <a:blip r:embed="rId4"/>
          <a:stretch>
            <a:fillRect/>
          </a:stretch>
        </p:blipFill>
        <p:spPr>
          <a:xfrm>
            <a:off x="457200" y="5677202"/>
            <a:ext cx="2280102" cy="859611"/>
          </a:xfrm>
          <a:prstGeom prst="rect">
            <a:avLst/>
          </a:prstGeom>
        </p:spPr>
      </p:pic>
    </p:spTree>
    <p:custDataLst>
      <p:tags r:id="rId1"/>
    </p:custDataLst>
    <p:extLst>
      <p:ext uri="{BB962C8B-B14F-4D97-AF65-F5344CB8AC3E}">
        <p14:creationId xmlns:p14="http://schemas.microsoft.com/office/powerpoint/2010/main" val="97519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Club Recognition </a:t>
            </a:r>
            <a:endParaRPr lang="en-US" dirty="0"/>
          </a:p>
        </p:txBody>
      </p:sp>
      <p:sp>
        <p:nvSpPr>
          <p:cNvPr id="45" name="TextBox 44">
            <a:extLst>
              <a:ext uri="{FF2B5EF4-FFF2-40B4-BE49-F238E27FC236}">
                <a16:creationId xmlns:a16="http://schemas.microsoft.com/office/drawing/2014/main" id="{91A4AF89-BD57-1646-83F3-74B99121848D}"/>
              </a:ext>
            </a:extLst>
          </p:cNvPr>
          <p:cNvSpPr txBox="1"/>
          <p:nvPr/>
        </p:nvSpPr>
        <p:spPr>
          <a:xfrm>
            <a:off x="6623784" y="2078437"/>
            <a:ext cx="338929" cy="400110"/>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170</a:t>
            </a:r>
          </a:p>
        </p:txBody>
      </p:sp>
      <p:sp>
        <p:nvSpPr>
          <p:cNvPr id="46" name="TextBox 45">
            <a:extLst>
              <a:ext uri="{FF2B5EF4-FFF2-40B4-BE49-F238E27FC236}">
                <a16:creationId xmlns:a16="http://schemas.microsoft.com/office/drawing/2014/main" id="{76076BFE-70D1-BC48-9B60-D8544B36BE1E}"/>
              </a:ext>
            </a:extLst>
          </p:cNvPr>
          <p:cNvSpPr txBox="1"/>
          <p:nvPr/>
        </p:nvSpPr>
        <p:spPr>
          <a:xfrm>
            <a:off x="6362777" y="2245491"/>
            <a:ext cx="532490"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$11.9 </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$8.9</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35368" y="657560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189</a:t>
            </a:r>
          </a:p>
        </p:txBody>
      </p:sp>
      <p:sp>
        <p:nvSpPr>
          <p:cNvPr id="2" name="Rectangle 1">
            <a:extLst>
              <a:ext uri="{FF2B5EF4-FFF2-40B4-BE49-F238E27FC236}">
                <a16:creationId xmlns:a16="http://schemas.microsoft.com/office/drawing/2014/main" id="{810FE992-BB68-4DC8-86C3-C886B126ED17}"/>
              </a:ext>
            </a:extLst>
          </p:cNvPr>
          <p:cNvSpPr/>
          <p:nvPr/>
        </p:nvSpPr>
        <p:spPr>
          <a:xfrm>
            <a:off x="501566" y="2677317"/>
            <a:ext cx="6320913" cy="2400657"/>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200" dirty="0"/>
              <a:t>Every Rotarian, Every Year Club</a:t>
            </a:r>
          </a:p>
          <a:p>
            <a:pPr marL="342900" indent="-342900">
              <a:spcBef>
                <a:spcPts val="600"/>
              </a:spcBef>
              <a:spcAft>
                <a:spcPts val="600"/>
              </a:spcAft>
              <a:buFont typeface="Arial" panose="020B0604020202020204" pitchFamily="34" charset="0"/>
              <a:buChar char="•"/>
            </a:pPr>
            <a:r>
              <a:rPr lang="en-US" sz="2200" dirty="0"/>
              <a:t>100% Foundation Giving Club</a:t>
            </a:r>
          </a:p>
          <a:p>
            <a:pPr marL="342900" indent="-342900">
              <a:spcBef>
                <a:spcPts val="600"/>
              </a:spcBef>
              <a:spcAft>
                <a:spcPts val="600"/>
              </a:spcAft>
              <a:buFont typeface="Arial" panose="020B0604020202020204" pitchFamily="34" charset="0"/>
              <a:buChar char="•"/>
            </a:pPr>
            <a:r>
              <a:rPr lang="en-US" sz="2200" dirty="0"/>
              <a:t>100% Paul Harris Fellow Club</a:t>
            </a:r>
          </a:p>
          <a:p>
            <a:pPr marL="342900" indent="-342900">
              <a:spcBef>
                <a:spcPts val="600"/>
              </a:spcBef>
              <a:spcAft>
                <a:spcPts val="600"/>
              </a:spcAft>
              <a:buFont typeface="Arial" panose="020B0604020202020204" pitchFamily="34" charset="0"/>
              <a:buChar char="•"/>
            </a:pPr>
            <a:r>
              <a:rPr lang="en-US" sz="2200" dirty="0"/>
              <a:t>100% Paul Harris Society Club</a:t>
            </a:r>
          </a:p>
          <a:p>
            <a:pPr>
              <a:spcBef>
                <a:spcPts val="600"/>
              </a:spcBef>
            </a:pPr>
            <a:endParaRPr lang="en-US" sz="2200" dirty="0"/>
          </a:p>
        </p:txBody>
      </p:sp>
      <p:sp>
        <p:nvSpPr>
          <p:cNvPr id="3" name="Rectangle 2">
            <a:extLst>
              <a:ext uri="{FF2B5EF4-FFF2-40B4-BE49-F238E27FC236}">
                <a16:creationId xmlns:a16="http://schemas.microsoft.com/office/drawing/2014/main" id="{A9C48A74-9651-B668-5A36-787C9CB8A9B5}"/>
              </a:ext>
            </a:extLst>
          </p:cNvPr>
          <p:cNvSpPr/>
          <p:nvPr/>
        </p:nvSpPr>
        <p:spPr>
          <a:xfrm>
            <a:off x="501566" y="1893134"/>
            <a:ext cx="5465164" cy="1184940"/>
          </a:xfrm>
          <a:prstGeom prst="rect">
            <a:avLst/>
          </a:prstGeom>
        </p:spPr>
        <p:txBody>
          <a:bodyPr wrap="square">
            <a:spAutoFit/>
          </a:bodyPr>
          <a:lstStyle/>
          <a:p>
            <a:pPr>
              <a:spcBef>
                <a:spcPts val="600"/>
              </a:spcBef>
            </a:pPr>
            <a:r>
              <a:rPr lang="en-US" sz="2200" dirty="0"/>
              <a:t>Several club Foundation banners recognize outstanding giving, including:  </a:t>
            </a:r>
          </a:p>
          <a:p>
            <a:pPr>
              <a:spcBef>
                <a:spcPts val="600"/>
              </a:spcBef>
            </a:pPr>
            <a:endParaRPr lang="en-US" sz="2200" dirty="0"/>
          </a:p>
        </p:txBody>
      </p:sp>
      <p:pic>
        <p:nvPicPr>
          <p:cNvPr id="11" name="Picture 10" descr="A blue and yellow banner with text&#10;&#10;Description automatically generated">
            <a:extLst>
              <a:ext uri="{FF2B5EF4-FFF2-40B4-BE49-F238E27FC236}">
                <a16:creationId xmlns:a16="http://schemas.microsoft.com/office/drawing/2014/main" id="{9EFED77E-2551-8C90-FFDE-A9FD7EE45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2828" y="1885375"/>
            <a:ext cx="1317508" cy="1768871"/>
          </a:xfrm>
          <a:prstGeom prst="rect">
            <a:avLst/>
          </a:prstGeom>
          <a:ln>
            <a:solidFill>
              <a:schemeClr val="bg1">
                <a:lumMod val="50000"/>
              </a:schemeClr>
            </a:solidFill>
          </a:ln>
          <a:effectLst>
            <a:softEdge rad="112500"/>
          </a:effectLst>
        </p:spPr>
      </p:pic>
      <p:pic>
        <p:nvPicPr>
          <p:cNvPr id="13" name="Picture 12" descr="A white card with blue text and a coin&#10;&#10;Description automatically generated">
            <a:extLst>
              <a:ext uri="{FF2B5EF4-FFF2-40B4-BE49-F238E27FC236}">
                <a16:creationId xmlns:a16="http://schemas.microsoft.com/office/drawing/2014/main" id="{0E3AB8A1-9E51-B557-85CD-C2CAC9AAA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0292" y="1922949"/>
            <a:ext cx="1220817" cy="1562477"/>
          </a:xfrm>
          <a:prstGeom prst="rect">
            <a:avLst/>
          </a:prstGeom>
          <a:ln>
            <a:solidFill>
              <a:schemeClr val="bg1">
                <a:lumMod val="50000"/>
              </a:schemeClr>
            </a:solidFill>
          </a:ln>
          <a:effectLst>
            <a:softEdge rad="112500"/>
          </a:effectLst>
        </p:spPr>
      </p:pic>
      <p:pic>
        <p:nvPicPr>
          <p:cNvPr id="14" name="Picture 13">
            <a:extLst>
              <a:ext uri="{FF2B5EF4-FFF2-40B4-BE49-F238E27FC236}">
                <a16:creationId xmlns:a16="http://schemas.microsoft.com/office/drawing/2014/main" id="{55E71BC7-1EA6-23C4-C4BA-217D716DF29A}"/>
              </a:ext>
            </a:extLst>
          </p:cNvPr>
          <p:cNvPicPr>
            <a:picLocks noChangeAspect="1"/>
          </p:cNvPicPr>
          <p:nvPr/>
        </p:nvPicPr>
        <p:blipFill>
          <a:blip r:embed="rId6"/>
          <a:stretch>
            <a:fillRect/>
          </a:stretch>
        </p:blipFill>
        <p:spPr>
          <a:xfrm>
            <a:off x="6046213" y="2736654"/>
            <a:ext cx="1770289" cy="2431274"/>
          </a:xfrm>
          <a:prstGeom prst="rect">
            <a:avLst/>
          </a:prstGeom>
        </p:spPr>
      </p:pic>
      <p:pic>
        <p:nvPicPr>
          <p:cNvPr id="15" name="Picture 14">
            <a:extLst>
              <a:ext uri="{FF2B5EF4-FFF2-40B4-BE49-F238E27FC236}">
                <a16:creationId xmlns:a16="http://schemas.microsoft.com/office/drawing/2014/main" id="{191BBB9C-A2D9-8C76-0910-65F1D7C75A56}"/>
              </a:ext>
            </a:extLst>
          </p:cNvPr>
          <p:cNvPicPr>
            <a:picLocks noChangeAspect="1"/>
          </p:cNvPicPr>
          <p:nvPr/>
        </p:nvPicPr>
        <p:blipFill>
          <a:blip r:embed="rId7"/>
          <a:stretch>
            <a:fillRect/>
          </a:stretch>
        </p:blipFill>
        <p:spPr>
          <a:xfrm>
            <a:off x="8315940" y="3914108"/>
            <a:ext cx="3464451" cy="1480936"/>
          </a:xfrm>
          <a:prstGeom prst="rect">
            <a:avLst/>
          </a:prstGeom>
          <a:ln>
            <a:solidFill>
              <a:schemeClr val="bg1">
                <a:lumMod val="50000"/>
              </a:schemeClr>
            </a:solidFill>
          </a:ln>
        </p:spPr>
      </p:pic>
      <p:pic>
        <p:nvPicPr>
          <p:cNvPr id="4" name="Picture 3">
            <a:extLst>
              <a:ext uri="{FF2B5EF4-FFF2-40B4-BE49-F238E27FC236}">
                <a16:creationId xmlns:a16="http://schemas.microsoft.com/office/drawing/2014/main" id="{0C5760F0-C5D9-BC7F-158E-3414141B6B09}"/>
              </a:ext>
            </a:extLst>
          </p:cNvPr>
          <p:cNvPicPr>
            <a:picLocks noChangeAspect="1"/>
          </p:cNvPicPr>
          <p:nvPr/>
        </p:nvPicPr>
        <p:blipFill>
          <a:blip r:embed="rId8"/>
          <a:stretch>
            <a:fillRect/>
          </a:stretch>
        </p:blipFill>
        <p:spPr>
          <a:xfrm>
            <a:off x="381000" y="5715991"/>
            <a:ext cx="2280102" cy="859611"/>
          </a:xfrm>
          <a:prstGeom prst="rect">
            <a:avLst/>
          </a:prstGeom>
        </p:spPr>
      </p:pic>
    </p:spTree>
    <p:custDataLst>
      <p:tags r:id="rId1"/>
    </p:custDataLst>
    <p:extLst>
      <p:ext uri="{BB962C8B-B14F-4D97-AF65-F5344CB8AC3E}">
        <p14:creationId xmlns:p14="http://schemas.microsoft.com/office/powerpoint/2010/main" val="289506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miling with her hands on her chest&#10;&#10;Description automatically generated">
            <a:extLst>
              <a:ext uri="{FF2B5EF4-FFF2-40B4-BE49-F238E27FC236}">
                <a16:creationId xmlns:a16="http://schemas.microsoft.com/office/drawing/2014/main" id="{F0A666B5-8291-28E6-2D35-02A860499F1D}"/>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1893" b="11893"/>
          <a:stretch>
            <a:fillRect/>
          </a:stretch>
        </p:blipFill>
        <p:spPr/>
      </p:pic>
      <p:sp>
        <p:nvSpPr>
          <p:cNvPr id="3" name="Text Placeholder 2">
            <a:extLst>
              <a:ext uri="{FF2B5EF4-FFF2-40B4-BE49-F238E27FC236}">
                <a16:creationId xmlns:a16="http://schemas.microsoft.com/office/drawing/2014/main" id="{D5E160CA-31E6-5AB3-6191-EACC082DDEB5}"/>
              </a:ext>
            </a:extLst>
          </p:cNvPr>
          <p:cNvSpPr>
            <a:spLocks noGrp="1"/>
          </p:cNvSpPr>
          <p:nvPr>
            <p:ph type="body" sz="quarter" idx="14"/>
          </p:nvPr>
        </p:nvSpPr>
        <p:spPr>
          <a:xfrm>
            <a:off x="510674" y="-54792"/>
            <a:ext cx="4978400" cy="1135062"/>
          </a:xfrm>
        </p:spPr>
        <p:txBody>
          <a:bodyPr/>
          <a:lstStyle/>
          <a:p>
            <a:r>
              <a:rPr lang="en-US" dirty="0"/>
              <a:t>WAYS TO GIVE</a:t>
            </a:r>
          </a:p>
        </p:txBody>
      </p:sp>
      <p:sp>
        <p:nvSpPr>
          <p:cNvPr id="4" name="Subtitle 3">
            <a:extLst>
              <a:ext uri="{FF2B5EF4-FFF2-40B4-BE49-F238E27FC236}">
                <a16:creationId xmlns:a16="http://schemas.microsoft.com/office/drawing/2014/main" id="{4400B1DE-9D91-AE12-D5A6-9657974117DE}"/>
              </a:ext>
            </a:extLst>
          </p:cNvPr>
          <p:cNvSpPr>
            <a:spLocks noGrp="1"/>
          </p:cNvSpPr>
          <p:nvPr>
            <p:ph type="subTitle" idx="1"/>
          </p:nvPr>
        </p:nvSpPr>
        <p:spPr>
          <a:xfrm>
            <a:off x="590565" y="1903706"/>
            <a:ext cx="5413904" cy="4088133"/>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rPr>
              <a:t>Automate your giving through </a:t>
            </a:r>
            <a:r>
              <a:rPr kumimoji="0" lang="en-US" sz="1800" b="1" i="0" u="sng" strike="noStrike" kern="1200" cap="none" spc="0" normalizeH="0" baseline="0" noProof="0" dirty="0">
                <a:ln>
                  <a:noFill/>
                </a:ln>
                <a:solidFill>
                  <a:schemeClr val="tx1"/>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Rotary Direct</a:t>
            </a:r>
            <a:endParaRPr kumimoji="0" lang="en-US" sz="1800" b="1" i="0" u="sng" strike="noStrike" kern="1200" cap="none" spc="0" normalizeH="0" baseline="0" noProof="0" dirty="0">
              <a:ln>
                <a:noFill/>
              </a:ln>
              <a:solidFill>
                <a:schemeClr val="tx1"/>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rPr>
              <a:t>Donate online at </a:t>
            </a:r>
            <a:r>
              <a:rPr kumimoji="0" lang="en-US" sz="1800" b="1" i="0" u="sng" strike="noStrike" kern="1200" cap="none" spc="0" normalizeH="0" baseline="0" noProof="0" dirty="0">
                <a:ln>
                  <a:noFill/>
                </a:ln>
                <a:solidFill>
                  <a:schemeClr val="tx1"/>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rotary.org/donate</a:t>
            </a:r>
            <a:endParaRPr kumimoji="0" lang="en-US" sz="1800" b="1" i="0" u="sng" strike="noStrike" kern="1200" cap="none" spc="0" normalizeH="0" baseline="0" noProof="0" dirty="0">
              <a:ln>
                <a:noFill/>
              </a:ln>
              <a:solidFill>
                <a:schemeClr val="tx1"/>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rPr>
              <a:t>Give</a:t>
            </a:r>
            <a:r>
              <a:rPr lang="en-US" sz="1800" dirty="0">
                <a:solidFill>
                  <a:schemeClr val="tx1"/>
                </a:solidFill>
                <a:latin typeface="Arial" panose="020B0604020202020204"/>
              </a:rPr>
              <a:t> </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rPr>
              <a:t>a check to your club Foundation chair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i="0" strike="noStrike" kern="1200" cap="none" spc="0" normalizeH="0" baseline="0" noProof="0" dirty="0">
                <a:ln>
                  <a:noFill/>
                </a:ln>
                <a:solidFill>
                  <a:schemeClr val="tx1"/>
                </a:solidFill>
                <a:effectLst/>
                <a:uLnTx/>
                <a:uFillTx/>
                <a:latin typeface="Arial" panose="020B0604020202020204"/>
                <a:ea typeface="+mn-ea"/>
                <a:cs typeface="+mn-cs"/>
              </a:rPr>
              <a:t>Mail your gift </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rPr>
              <a:t>directly to the Foundation:</a:t>
            </a:r>
          </a:p>
          <a:p>
            <a:pPr lvl="1" algn="l">
              <a:spcBef>
                <a:spcPts val="1000"/>
              </a:spcBef>
              <a:defRPr/>
            </a:pPr>
            <a:r>
              <a:rPr lang="en-US" sz="1800" dirty="0"/>
              <a:t>The Rotary Foundation </a:t>
            </a:r>
            <a:br>
              <a:rPr lang="en-US" sz="1800" dirty="0"/>
            </a:br>
            <a:r>
              <a:rPr lang="en-US" sz="1800" dirty="0"/>
              <a:t>14280 Collections Center Drive</a:t>
            </a:r>
            <a:br>
              <a:rPr lang="en-US" sz="1800" dirty="0"/>
            </a:br>
            <a:r>
              <a:rPr lang="en-US" sz="1800" dirty="0"/>
              <a:t>Chicago, IL 60693 USA</a:t>
            </a:r>
          </a:p>
          <a:p>
            <a:pPr marL="0" lvl="1" algn="l">
              <a:spcBef>
                <a:spcPts val="1000"/>
              </a:spcBef>
              <a:defRPr/>
            </a:pPr>
            <a:r>
              <a:rPr kumimoji="0" lang="en-US" sz="1800" b="0" i="0" u="none" strike="noStrike" kern="1200" cap="none" spc="0" normalizeH="0" baseline="0" noProof="0" dirty="0">
                <a:ln>
                  <a:noFill/>
                </a:ln>
                <a:effectLst/>
                <a:uLnTx/>
                <a:uFillTx/>
                <a:latin typeface="Arial" panose="020B0604020202020204"/>
              </a:rPr>
              <a:t>You can also: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dirty="0">
                <a:solidFill>
                  <a:schemeClr val="tx1"/>
                </a:solidFill>
                <a:latin typeface="Arial" panose="020B0604020202020204"/>
              </a:rPr>
              <a:t>Use a gift to honor or remember someone</a:t>
            </a:r>
            <a:endPar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rPr>
              <a:t>Increase your impact with </a:t>
            </a:r>
            <a:r>
              <a:rPr kumimoji="0" lang="en-US" sz="1800" b="1" i="0" u="sng" strike="noStrike" kern="1200" cap="none" spc="0" normalizeH="0" baseline="0" noProof="0" dirty="0">
                <a:ln>
                  <a:noFill/>
                </a:ln>
                <a:solidFill>
                  <a:schemeClr val="tx1"/>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corporate matching</a:t>
            </a:r>
            <a:endParaRPr kumimoji="0" lang="en-US" sz="1800" b="1" i="0" u="sng" strike="noStrike" kern="1200" cap="none" spc="0" normalizeH="0" baseline="0" noProof="0" dirty="0">
              <a:ln>
                <a:noFill/>
              </a:ln>
              <a:solidFill>
                <a:schemeClr val="tx1"/>
              </a:solidFill>
              <a:effectLst/>
              <a:uLnTx/>
              <a:uFillTx/>
              <a:latin typeface="Arial" panose="020B0604020202020204"/>
              <a:ea typeface="+mn-ea"/>
              <a:cs typeface="+mn-cs"/>
            </a:endParaRPr>
          </a:p>
          <a:p>
            <a:endParaRPr lang="en-US" dirty="0"/>
          </a:p>
        </p:txBody>
      </p:sp>
      <p:sp>
        <p:nvSpPr>
          <p:cNvPr id="5" name="Slide Number Placeholder 4">
            <a:extLst>
              <a:ext uri="{FF2B5EF4-FFF2-40B4-BE49-F238E27FC236}">
                <a16:creationId xmlns:a16="http://schemas.microsoft.com/office/drawing/2014/main" id="{F0DC1F00-1A5D-87DE-0021-9679B18B59B5}"/>
              </a:ext>
            </a:extLst>
          </p:cNvPr>
          <p:cNvSpPr>
            <a:spLocks noGrp="1"/>
          </p:cNvSpPr>
          <p:nvPr>
            <p:ph type="sldNum" sz="quarter" idx="12"/>
          </p:nvPr>
        </p:nvSpPr>
        <p:spPr/>
        <p:txBody>
          <a:bodyPr/>
          <a:lstStyle/>
          <a:p>
            <a:fld id="{97A94E25-127B-4C48-AF96-44BA7B823777}" type="slidenum">
              <a:rPr lang="en-US" smtClean="0"/>
              <a:pPr/>
              <a:t>16</a:t>
            </a:fld>
            <a:endParaRPr lang="en-US" dirty="0"/>
          </a:p>
        </p:txBody>
      </p:sp>
      <p:pic>
        <p:nvPicPr>
          <p:cNvPr id="2" name="Picture 1">
            <a:extLst>
              <a:ext uri="{FF2B5EF4-FFF2-40B4-BE49-F238E27FC236}">
                <a16:creationId xmlns:a16="http://schemas.microsoft.com/office/drawing/2014/main" id="{29601031-CC53-E9E6-E8D7-586B4A41FE96}"/>
              </a:ext>
            </a:extLst>
          </p:cNvPr>
          <p:cNvPicPr>
            <a:picLocks noChangeAspect="1"/>
          </p:cNvPicPr>
          <p:nvPr/>
        </p:nvPicPr>
        <p:blipFill>
          <a:blip r:embed="rId8"/>
          <a:stretch>
            <a:fillRect/>
          </a:stretch>
        </p:blipFill>
        <p:spPr>
          <a:xfrm>
            <a:off x="406400" y="5846261"/>
            <a:ext cx="2089665" cy="787815"/>
          </a:xfrm>
          <a:prstGeom prst="rect">
            <a:avLst/>
          </a:prstGeom>
        </p:spPr>
      </p:pic>
      <p:sp>
        <p:nvSpPr>
          <p:cNvPr id="7" name="TextBox 6">
            <a:extLst>
              <a:ext uri="{FF2B5EF4-FFF2-40B4-BE49-F238E27FC236}">
                <a16:creationId xmlns:a16="http://schemas.microsoft.com/office/drawing/2014/main" id="{06A9C8A1-47B8-40E1-ACED-CACB4A07D391}"/>
              </a:ext>
            </a:extLst>
          </p:cNvPr>
          <p:cNvSpPr txBox="1"/>
          <p:nvPr/>
        </p:nvSpPr>
        <p:spPr>
          <a:xfrm>
            <a:off x="488667" y="1257375"/>
            <a:ext cx="5265736" cy="646331"/>
          </a:xfrm>
          <a:prstGeom prst="rect">
            <a:avLst/>
          </a:prstGeom>
          <a:noFill/>
        </p:spPr>
        <p:txBody>
          <a:bodyPr wrap="square" rtlCol="0">
            <a:spAutoFit/>
          </a:bodyPr>
          <a:lstStyle/>
          <a:p>
            <a:r>
              <a:rPr lang="en-US" dirty="0"/>
              <a:t>Giving to the Annual Fund helps you achieve your Every Rotarian, Every Year recognition. You can:</a:t>
            </a:r>
          </a:p>
        </p:txBody>
      </p:sp>
    </p:spTree>
    <p:custDataLst>
      <p:tags r:id="rId1"/>
    </p:custDataLst>
    <p:extLst>
      <p:ext uri="{BB962C8B-B14F-4D97-AF65-F5344CB8AC3E}">
        <p14:creationId xmlns:p14="http://schemas.microsoft.com/office/powerpoint/2010/main" val="2796848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2" descr="A person and person in blue shirts holding a bag&#10;&#10;Description automatically generated">
            <a:extLst>
              <a:ext uri="{FF2B5EF4-FFF2-40B4-BE49-F238E27FC236}">
                <a16:creationId xmlns:a16="http://schemas.microsoft.com/office/drawing/2014/main" id="{7E13F817-86EC-B904-4829-D30C72182505}"/>
              </a:ext>
            </a:extLst>
          </p:cNvPr>
          <p:cNvPicPr>
            <a:picLocks noGrp="1" noChangeAspect="1"/>
          </p:cNvPicPr>
          <p:nvPr>
            <p:ph type="pic" sz="quarter" idx="15"/>
          </p:nvPr>
        </p:nvPicPr>
        <p:blipFill rotWithShape="1">
          <a:blip r:embed="rId4">
            <a:alphaModFix amt="30000"/>
            <a:extLst>
              <a:ext uri="{28A0092B-C50C-407E-A947-70E740481C1C}">
                <a14:useLocalDpi xmlns:a14="http://schemas.microsoft.com/office/drawing/2010/main" val="0"/>
              </a:ext>
            </a:extLst>
          </a:blip>
          <a:srcRect l="20842" t="7811" r="20842" b="31809"/>
          <a:stretch/>
        </p:blipFill>
        <p:spPr>
          <a:xfrm>
            <a:off x="6286931" y="255449"/>
            <a:ext cx="5676903" cy="3918539"/>
          </a:xfrm>
        </p:spPr>
      </p:pic>
      <p:sp>
        <p:nvSpPr>
          <p:cNvPr id="3" name="Text Placeholder 2">
            <a:extLst>
              <a:ext uri="{FF2B5EF4-FFF2-40B4-BE49-F238E27FC236}">
                <a16:creationId xmlns:a16="http://schemas.microsoft.com/office/drawing/2014/main" id="{D5E160CA-31E6-5AB3-6191-EACC082DDEB5}"/>
              </a:ext>
            </a:extLst>
          </p:cNvPr>
          <p:cNvSpPr>
            <a:spLocks noGrp="1"/>
          </p:cNvSpPr>
          <p:nvPr>
            <p:ph type="body" sz="quarter" idx="14"/>
          </p:nvPr>
        </p:nvSpPr>
        <p:spPr>
          <a:xfrm>
            <a:off x="414422" y="89586"/>
            <a:ext cx="4978400" cy="1135062"/>
          </a:xfrm>
        </p:spPr>
        <p:txBody>
          <a:bodyPr/>
          <a:lstStyle/>
          <a:p>
            <a:pPr lvl="0"/>
            <a:r>
              <a:rPr lang="en-US" dirty="0"/>
              <a:t>Rotary Direct</a:t>
            </a:r>
          </a:p>
        </p:txBody>
      </p:sp>
      <p:sp>
        <p:nvSpPr>
          <p:cNvPr id="4" name="Subtitle 3">
            <a:extLst>
              <a:ext uri="{FF2B5EF4-FFF2-40B4-BE49-F238E27FC236}">
                <a16:creationId xmlns:a16="http://schemas.microsoft.com/office/drawing/2014/main" id="{4400B1DE-9D91-AE12-D5A6-9657974117DE}"/>
              </a:ext>
            </a:extLst>
          </p:cNvPr>
          <p:cNvSpPr>
            <a:spLocks noGrp="1"/>
          </p:cNvSpPr>
          <p:nvPr>
            <p:ph type="subTitle" idx="1"/>
          </p:nvPr>
        </p:nvSpPr>
        <p:spPr>
          <a:xfrm>
            <a:off x="406400" y="2588935"/>
            <a:ext cx="5413904" cy="4685715"/>
          </a:xfrm>
        </p:spPr>
        <p:txBody>
          <a:bodyPr>
            <a:normAutofit/>
          </a:bodyPr>
          <a:lstStyle/>
          <a:p>
            <a:pPr marL="342900" indent="-342900">
              <a:buFont typeface="Arial" panose="020B0604020202020204" pitchFamily="34" charset="0"/>
              <a:buChar char="•"/>
            </a:pPr>
            <a:r>
              <a:rPr lang="en-US" sz="2000" dirty="0"/>
              <a:t>It’s easy, fast, and secure. </a:t>
            </a:r>
          </a:p>
          <a:p>
            <a:pPr marL="342900" indent="-342900">
              <a:buFont typeface="Arial" panose="020B0604020202020204" pitchFamily="34" charset="0"/>
              <a:buChar char="•"/>
            </a:pPr>
            <a:r>
              <a:rPr lang="en-US" sz="2000" dirty="0">
                <a:solidFill>
                  <a:schemeClr val="tx1"/>
                </a:solidFill>
              </a:rPr>
              <a:t>You can give monthly, quarterly, or annually. </a:t>
            </a:r>
          </a:p>
          <a:p>
            <a:pPr marL="342900" indent="-342900">
              <a:buFont typeface="Arial" panose="020B0604020202020204" pitchFamily="34" charset="0"/>
              <a:buChar char="•"/>
            </a:pPr>
            <a:r>
              <a:rPr lang="en-US" sz="2000" dirty="0">
                <a:solidFill>
                  <a:schemeClr val="tx1"/>
                </a:solidFill>
              </a:rPr>
              <a:t>You can adjust your donations or cancel anytime through My Rotary or by calling +1-866-976-8279.</a:t>
            </a:r>
          </a:p>
          <a:p>
            <a:pPr marL="342900" indent="-342900">
              <a:buFont typeface="Arial" panose="020B0604020202020204" pitchFamily="34" charset="0"/>
              <a:buChar char="•"/>
            </a:pPr>
            <a:r>
              <a:rPr lang="en-US" sz="2000" dirty="0"/>
              <a:t>Visit </a:t>
            </a:r>
            <a:r>
              <a:rPr lang="en-US" sz="2000" u="sng" dirty="0">
                <a:ea typeface="Calibri" panose="020F0502020204030204" pitchFamily="34" charset="0"/>
                <a:cs typeface="Times New Roman" panose="02020603050405020304" pitchFamily="18" charset="0"/>
                <a:hlinkClick r:id="rId5"/>
              </a:rPr>
              <a:t>my.rotary.org/rotary-direct</a:t>
            </a:r>
            <a:r>
              <a:rPr lang="en-US" sz="2000" dirty="0">
                <a:ea typeface="Calibri" panose="020F0502020204030204" pitchFamily="34" charset="0"/>
                <a:cs typeface="Times New Roman" panose="02020603050405020304" pitchFamily="18" charset="0"/>
                <a:hlinkClick r:id="rId5"/>
              </a:rPr>
              <a:t> </a:t>
            </a:r>
            <a:r>
              <a:rPr lang="en-US" sz="2000" dirty="0"/>
              <a:t>to learn more or enroll.</a:t>
            </a:r>
          </a:p>
          <a:p>
            <a:endParaRPr lang="en-US" dirty="0"/>
          </a:p>
        </p:txBody>
      </p:sp>
      <p:sp>
        <p:nvSpPr>
          <p:cNvPr id="5" name="Slide Number Placeholder 4">
            <a:extLst>
              <a:ext uri="{FF2B5EF4-FFF2-40B4-BE49-F238E27FC236}">
                <a16:creationId xmlns:a16="http://schemas.microsoft.com/office/drawing/2014/main" id="{F0DC1F00-1A5D-87DE-0021-9679B18B59B5}"/>
              </a:ext>
            </a:extLst>
          </p:cNvPr>
          <p:cNvSpPr>
            <a:spLocks noGrp="1"/>
          </p:cNvSpPr>
          <p:nvPr>
            <p:ph type="sldNum" sz="quarter" idx="12"/>
          </p:nvPr>
        </p:nvSpPr>
        <p:spPr/>
        <p:txBody>
          <a:bodyPr/>
          <a:lstStyle/>
          <a:p>
            <a:fld id="{97A94E25-127B-4C48-AF96-44BA7B823777}" type="slidenum">
              <a:rPr lang="en-US" smtClean="0"/>
              <a:pPr/>
              <a:t>17</a:t>
            </a:fld>
            <a:endParaRPr lang="en-US" dirty="0"/>
          </a:p>
        </p:txBody>
      </p:sp>
      <p:pic>
        <p:nvPicPr>
          <p:cNvPr id="7" name="Picture 6">
            <a:extLst>
              <a:ext uri="{FF2B5EF4-FFF2-40B4-BE49-F238E27FC236}">
                <a16:creationId xmlns:a16="http://schemas.microsoft.com/office/drawing/2014/main" id="{C9E5A43C-829A-2BAB-57FA-EE5CEFA523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931" y="4489353"/>
            <a:ext cx="5676903" cy="2138598"/>
          </a:xfrm>
          <a:prstGeom prst="rect">
            <a:avLst/>
          </a:prstGeom>
        </p:spPr>
      </p:pic>
      <p:pic>
        <p:nvPicPr>
          <p:cNvPr id="2" name="Picture 1">
            <a:extLst>
              <a:ext uri="{FF2B5EF4-FFF2-40B4-BE49-F238E27FC236}">
                <a16:creationId xmlns:a16="http://schemas.microsoft.com/office/drawing/2014/main" id="{BB38F08D-2BD7-B7DA-2839-AFCD820C688A}"/>
              </a:ext>
            </a:extLst>
          </p:cNvPr>
          <p:cNvPicPr>
            <a:picLocks noChangeAspect="1"/>
          </p:cNvPicPr>
          <p:nvPr/>
        </p:nvPicPr>
        <p:blipFill>
          <a:blip r:embed="rId7"/>
          <a:stretch>
            <a:fillRect/>
          </a:stretch>
        </p:blipFill>
        <p:spPr>
          <a:xfrm>
            <a:off x="419315" y="5775073"/>
            <a:ext cx="1980109" cy="746512"/>
          </a:xfrm>
          <a:prstGeom prst="rect">
            <a:avLst/>
          </a:prstGeom>
        </p:spPr>
      </p:pic>
      <p:sp>
        <p:nvSpPr>
          <p:cNvPr id="10" name="TextBox 9">
            <a:extLst>
              <a:ext uri="{FF2B5EF4-FFF2-40B4-BE49-F238E27FC236}">
                <a16:creationId xmlns:a16="http://schemas.microsoft.com/office/drawing/2014/main" id="{0AE121FE-54C4-C44D-12F2-9041864F35E0}"/>
              </a:ext>
            </a:extLst>
          </p:cNvPr>
          <p:cNvSpPr txBox="1"/>
          <p:nvPr/>
        </p:nvSpPr>
        <p:spPr>
          <a:xfrm>
            <a:off x="234976" y="1446262"/>
            <a:ext cx="5861024" cy="1015663"/>
          </a:xfrm>
          <a:prstGeom prst="rect">
            <a:avLst/>
          </a:prstGeom>
          <a:noFill/>
        </p:spPr>
        <p:txBody>
          <a:bodyPr wrap="square" rtlCol="0">
            <a:spAutoFit/>
          </a:bodyPr>
          <a:lstStyle/>
          <a:p>
            <a:r>
              <a:rPr lang="en-US" sz="2000" dirty="0"/>
              <a:t>Signing up for a recurring donation in support of our Annual Fund makes it easy to achieve your Every Rotarian, Every Year recognition:  </a:t>
            </a:r>
          </a:p>
        </p:txBody>
      </p:sp>
      <p:pic>
        <p:nvPicPr>
          <p:cNvPr id="14" name="Picture 13">
            <a:extLst>
              <a:ext uri="{FF2B5EF4-FFF2-40B4-BE49-F238E27FC236}">
                <a16:creationId xmlns:a16="http://schemas.microsoft.com/office/drawing/2014/main" id="{2F9B9CD1-7DA0-AB0F-9E81-6DDA4D7E5175}"/>
              </a:ext>
            </a:extLst>
          </p:cNvPr>
          <p:cNvPicPr>
            <a:picLocks noChangeAspect="1"/>
          </p:cNvPicPr>
          <p:nvPr/>
        </p:nvPicPr>
        <p:blipFill>
          <a:blip r:embed="rId8"/>
          <a:stretch>
            <a:fillRect/>
          </a:stretch>
        </p:blipFill>
        <p:spPr>
          <a:xfrm>
            <a:off x="7989028" y="1778077"/>
            <a:ext cx="2272707" cy="2228958"/>
          </a:xfrm>
          <a:prstGeom prst="rect">
            <a:avLst/>
          </a:prstGeom>
        </p:spPr>
      </p:pic>
      <p:sp>
        <p:nvSpPr>
          <p:cNvPr id="16" name="TextBox 15">
            <a:extLst>
              <a:ext uri="{FF2B5EF4-FFF2-40B4-BE49-F238E27FC236}">
                <a16:creationId xmlns:a16="http://schemas.microsoft.com/office/drawing/2014/main" id="{13542106-6DE9-2864-F35A-6A0B37DFD586}"/>
              </a:ext>
            </a:extLst>
          </p:cNvPr>
          <p:cNvSpPr txBox="1"/>
          <p:nvPr/>
        </p:nvSpPr>
        <p:spPr>
          <a:xfrm>
            <a:off x="7653744" y="1325314"/>
            <a:ext cx="2909938" cy="400110"/>
          </a:xfrm>
          <a:prstGeom prst="rect">
            <a:avLst/>
          </a:prstGeom>
          <a:noFill/>
        </p:spPr>
        <p:txBody>
          <a:bodyPr wrap="square" rtlCol="0">
            <a:spAutoFit/>
          </a:bodyPr>
          <a:lstStyle/>
          <a:p>
            <a:pPr algn="ctr"/>
            <a:r>
              <a:rPr lang="en-US" sz="2000" b="1" dirty="0">
                <a:solidFill>
                  <a:srgbClr val="F7A81B"/>
                </a:solidFill>
              </a:rPr>
              <a:t>Scan to enroll today</a:t>
            </a:r>
          </a:p>
        </p:txBody>
      </p:sp>
    </p:spTree>
    <p:custDataLst>
      <p:tags r:id="rId1"/>
    </p:custDataLst>
    <p:extLst>
      <p:ext uri="{BB962C8B-B14F-4D97-AF65-F5344CB8AC3E}">
        <p14:creationId xmlns:p14="http://schemas.microsoft.com/office/powerpoint/2010/main" val="1832880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E160CA-31E6-5AB3-6191-EACC082DDEB5}"/>
              </a:ext>
            </a:extLst>
          </p:cNvPr>
          <p:cNvSpPr>
            <a:spLocks noGrp="1"/>
          </p:cNvSpPr>
          <p:nvPr>
            <p:ph type="body" sz="quarter" idx="14"/>
          </p:nvPr>
        </p:nvSpPr>
        <p:spPr>
          <a:xfrm>
            <a:off x="205875" y="-240632"/>
            <a:ext cx="5585327" cy="1320902"/>
          </a:xfrm>
        </p:spPr>
        <p:txBody>
          <a:bodyPr/>
          <a:lstStyle/>
          <a:p>
            <a:r>
              <a:rPr lang="en-US" sz="4000" dirty="0"/>
              <a:t>YOUR GIFT AT WORK</a:t>
            </a:r>
          </a:p>
        </p:txBody>
      </p:sp>
      <p:sp>
        <p:nvSpPr>
          <p:cNvPr id="4" name="Subtitle 3">
            <a:extLst>
              <a:ext uri="{FF2B5EF4-FFF2-40B4-BE49-F238E27FC236}">
                <a16:creationId xmlns:a16="http://schemas.microsoft.com/office/drawing/2014/main" id="{4400B1DE-9D91-AE12-D5A6-9657974117DE}"/>
              </a:ext>
            </a:extLst>
          </p:cNvPr>
          <p:cNvSpPr>
            <a:spLocks noGrp="1"/>
          </p:cNvSpPr>
          <p:nvPr>
            <p:ph type="subTitle" idx="1"/>
          </p:nvPr>
        </p:nvSpPr>
        <p:spPr>
          <a:xfrm>
            <a:off x="258234" y="1331497"/>
            <a:ext cx="5413904" cy="3818019"/>
          </a:xfrm>
        </p:spPr>
        <p:txBody>
          <a:bodyPr>
            <a:normAutofit/>
          </a:bodyPr>
          <a:lstStyle/>
          <a:p>
            <a:pPr marL="342900" indent="-342900">
              <a:buFont typeface="Arial" panose="020B0604020202020204" pitchFamily="34" charset="0"/>
              <a:buChar char="•"/>
            </a:pPr>
            <a:r>
              <a:rPr lang="en-US" sz="2000" dirty="0"/>
              <a:t>Gifts of any size can make a big impact.</a:t>
            </a:r>
          </a:p>
          <a:p>
            <a:pPr marL="342900" indent="-342900">
              <a:buFont typeface="Arial" panose="020B0604020202020204" pitchFamily="34" charset="0"/>
              <a:buChar char="•"/>
            </a:pPr>
            <a:r>
              <a:rPr lang="en-US" sz="2000" dirty="0"/>
              <a:t>In </a:t>
            </a:r>
            <a:r>
              <a:rPr lang="en-US" sz="2000" dirty="0">
                <a:solidFill>
                  <a:schemeClr val="tx1"/>
                </a:solidFill>
              </a:rPr>
              <a:t>2024-25, The Rotary Foundation was able to fund 1,424 global grants because of our generous donors.</a:t>
            </a:r>
          </a:p>
          <a:p>
            <a:pPr marL="342900" indent="-342900">
              <a:buFont typeface="Arial" panose="020B0604020202020204" pitchFamily="34" charset="0"/>
              <a:buChar char="•"/>
            </a:pPr>
            <a:r>
              <a:rPr lang="en-US" sz="2000" dirty="0">
                <a:solidFill>
                  <a:schemeClr val="tx1"/>
                </a:solidFill>
              </a:rPr>
              <a:t>No matter how you choose to give, your gift will help Rotary members keep Doing Good in the World.</a:t>
            </a:r>
          </a:p>
          <a:p>
            <a:pPr marL="342900" indent="-342900">
              <a:buFont typeface="Arial" panose="020B0604020202020204" pitchFamily="34" charset="0"/>
              <a:buChar char="•"/>
            </a:pPr>
            <a:r>
              <a:rPr lang="en-US" sz="2000" dirty="0">
                <a:solidFill>
                  <a:schemeClr val="tx1"/>
                </a:solidFill>
              </a:rPr>
              <a:t>Donations fund both local and international projects. </a:t>
            </a:r>
          </a:p>
          <a:p>
            <a:pPr marL="342900" indent="-342900">
              <a:buFont typeface="Arial" panose="020B0604020202020204" pitchFamily="34" charset="0"/>
              <a:buChar char="•"/>
            </a:pPr>
            <a:r>
              <a:rPr lang="en-US" sz="2000" dirty="0">
                <a:solidFill>
                  <a:schemeClr val="tx1"/>
                </a:solidFill>
              </a:rPr>
              <a:t>Donors are eligible to earn recognition and donor credit. </a:t>
            </a:r>
          </a:p>
          <a:p>
            <a:endParaRPr lang="en-US" dirty="0"/>
          </a:p>
        </p:txBody>
      </p:sp>
      <p:sp>
        <p:nvSpPr>
          <p:cNvPr id="5" name="Slide Number Placeholder 4">
            <a:extLst>
              <a:ext uri="{FF2B5EF4-FFF2-40B4-BE49-F238E27FC236}">
                <a16:creationId xmlns:a16="http://schemas.microsoft.com/office/drawing/2014/main" id="{F0DC1F00-1A5D-87DE-0021-9679B18B59B5}"/>
              </a:ext>
            </a:extLst>
          </p:cNvPr>
          <p:cNvSpPr>
            <a:spLocks noGrp="1"/>
          </p:cNvSpPr>
          <p:nvPr>
            <p:ph type="sldNum" sz="quarter" idx="12"/>
          </p:nvPr>
        </p:nvSpPr>
        <p:spPr/>
        <p:txBody>
          <a:bodyPr/>
          <a:lstStyle/>
          <a:p>
            <a:fld id="{97A94E25-127B-4C48-AF96-44BA7B823777}" type="slidenum">
              <a:rPr lang="en-US" smtClean="0"/>
              <a:pPr/>
              <a:t>18</a:t>
            </a:fld>
            <a:endParaRPr lang="en-US" dirty="0"/>
          </a:p>
        </p:txBody>
      </p:sp>
      <p:pic>
        <p:nvPicPr>
          <p:cNvPr id="2" name="Picture 1">
            <a:extLst>
              <a:ext uri="{FF2B5EF4-FFF2-40B4-BE49-F238E27FC236}">
                <a16:creationId xmlns:a16="http://schemas.microsoft.com/office/drawing/2014/main" id="{D341B5C1-47D7-2FBE-64C6-F2135F6266F0}"/>
              </a:ext>
            </a:extLst>
          </p:cNvPr>
          <p:cNvPicPr>
            <a:picLocks noChangeAspect="1"/>
          </p:cNvPicPr>
          <p:nvPr/>
        </p:nvPicPr>
        <p:blipFill>
          <a:blip r:embed="rId4"/>
          <a:stretch>
            <a:fillRect/>
          </a:stretch>
        </p:blipFill>
        <p:spPr>
          <a:xfrm>
            <a:off x="5871402" y="12915"/>
            <a:ext cx="3114328" cy="2218291"/>
          </a:xfrm>
          <a:prstGeom prst="rect">
            <a:avLst/>
          </a:prstGeom>
        </p:spPr>
      </p:pic>
      <p:pic>
        <p:nvPicPr>
          <p:cNvPr id="7" name="Picture 6">
            <a:extLst>
              <a:ext uri="{FF2B5EF4-FFF2-40B4-BE49-F238E27FC236}">
                <a16:creationId xmlns:a16="http://schemas.microsoft.com/office/drawing/2014/main" id="{8AB72BB8-C952-56F6-4D5E-DF95FFB90647}"/>
              </a:ext>
            </a:extLst>
          </p:cNvPr>
          <p:cNvPicPr>
            <a:picLocks noChangeAspect="1"/>
          </p:cNvPicPr>
          <p:nvPr/>
        </p:nvPicPr>
        <p:blipFill>
          <a:blip r:embed="rId5"/>
          <a:stretch>
            <a:fillRect/>
          </a:stretch>
        </p:blipFill>
        <p:spPr>
          <a:xfrm>
            <a:off x="8982541" y="11766"/>
            <a:ext cx="3249296" cy="2218290"/>
          </a:xfrm>
          <a:prstGeom prst="rect">
            <a:avLst/>
          </a:prstGeom>
        </p:spPr>
      </p:pic>
      <p:pic>
        <p:nvPicPr>
          <p:cNvPr id="8" name="Picture 7">
            <a:extLst>
              <a:ext uri="{FF2B5EF4-FFF2-40B4-BE49-F238E27FC236}">
                <a16:creationId xmlns:a16="http://schemas.microsoft.com/office/drawing/2014/main" id="{0980444B-1671-1890-70B1-8EA4C909DDD6}"/>
              </a:ext>
            </a:extLst>
          </p:cNvPr>
          <p:cNvPicPr>
            <a:picLocks noChangeAspect="1"/>
          </p:cNvPicPr>
          <p:nvPr/>
        </p:nvPicPr>
        <p:blipFill>
          <a:blip r:embed="rId6"/>
          <a:stretch>
            <a:fillRect/>
          </a:stretch>
        </p:blipFill>
        <p:spPr>
          <a:xfrm>
            <a:off x="5875334" y="2218291"/>
            <a:ext cx="3117603" cy="2299571"/>
          </a:xfrm>
          <a:prstGeom prst="rect">
            <a:avLst/>
          </a:prstGeom>
        </p:spPr>
      </p:pic>
      <p:pic>
        <p:nvPicPr>
          <p:cNvPr id="10" name="Picture 9">
            <a:extLst>
              <a:ext uri="{FF2B5EF4-FFF2-40B4-BE49-F238E27FC236}">
                <a16:creationId xmlns:a16="http://schemas.microsoft.com/office/drawing/2014/main" id="{E3E101E7-80C5-DD7E-CF44-9E2410141000}"/>
              </a:ext>
            </a:extLst>
          </p:cNvPr>
          <p:cNvPicPr>
            <a:picLocks noChangeAspect="1"/>
          </p:cNvPicPr>
          <p:nvPr/>
        </p:nvPicPr>
        <p:blipFill>
          <a:blip r:embed="rId7"/>
          <a:stretch>
            <a:fillRect/>
          </a:stretch>
        </p:blipFill>
        <p:spPr>
          <a:xfrm>
            <a:off x="8986557" y="2218291"/>
            <a:ext cx="3249297" cy="2299571"/>
          </a:xfrm>
          <a:prstGeom prst="rect">
            <a:avLst/>
          </a:prstGeom>
        </p:spPr>
      </p:pic>
      <p:pic>
        <p:nvPicPr>
          <p:cNvPr id="11" name="Picture 10">
            <a:extLst>
              <a:ext uri="{FF2B5EF4-FFF2-40B4-BE49-F238E27FC236}">
                <a16:creationId xmlns:a16="http://schemas.microsoft.com/office/drawing/2014/main" id="{0D084D65-0D76-66CE-C674-3425E33DD474}"/>
              </a:ext>
            </a:extLst>
          </p:cNvPr>
          <p:cNvPicPr>
            <a:picLocks noChangeAspect="1"/>
          </p:cNvPicPr>
          <p:nvPr/>
        </p:nvPicPr>
        <p:blipFill>
          <a:blip r:embed="rId8"/>
          <a:stretch>
            <a:fillRect/>
          </a:stretch>
        </p:blipFill>
        <p:spPr>
          <a:xfrm>
            <a:off x="5873365" y="4509529"/>
            <a:ext cx="3120399" cy="2348471"/>
          </a:xfrm>
          <a:prstGeom prst="rect">
            <a:avLst/>
          </a:prstGeom>
        </p:spPr>
      </p:pic>
      <p:pic>
        <p:nvPicPr>
          <p:cNvPr id="12" name="Picture 11">
            <a:extLst>
              <a:ext uri="{FF2B5EF4-FFF2-40B4-BE49-F238E27FC236}">
                <a16:creationId xmlns:a16="http://schemas.microsoft.com/office/drawing/2014/main" id="{C7CA01B5-3911-E2DD-5CEB-D2DDFA9865A2}"/>
              </a:ext>
            </a:extLst>
          </p:cNvPr>
          <p:cNvPicPr>
            <a:picLocks noChangeAspect="1"/>
          </p:cNvPicPr>
          <p:nvPr/>
        </p:nvPicPr>
        <p:blipFill>
          <a:blip r:embed="rId9"/>
          <a:stretch>
            <a:fillRect/>
          </a:stretch>
        </p:blipFill>
        <p:spPr>
          <a:xfrm>
            <a:off x="364088" y="5729472"/>
            <a:ext cx="2073458" cy="769205"/>
          </a:xfrm>
          <a:prstGeom prst="rect">
            <a:avLst/>
          </a:prstGeom>
        </p:spPr>
      </p:pic>
      <p:pic>
        <p:nvPicPr>
          <p:cNvPr id="13" name="Picture 12" descr="A few people in a room&#10;&#10;AI-generated content may be incorrect.">
            <a:extLst>
              <a:ext uri="{FF2B5EF4-FFF2-40B4-BE49-F238E27FC236}">
                <a16:creationId xmlns:a16="http://schemas.microsoft.com/office/drawing/2014/main" id="{755EFB8F-6FC2-31A1-9C4E-F418A9ACB1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6919" y="4501496"/>
            <a:ext cx="3274917" cy="2343589"/>
          </a:xfrm>
          <a:prstGeom prst="rect">
            <a:avLst/>
          </a:prstGeom>
        </p:spPr>
      </p:pic>
    </p:spTree>
    <p:custDataLst>
      <p:tags r:id="rId1"/>
    </p:custDataLst>
    <p:extLst>
      <p:ext uri="{BB962C8B-B14F-4D97-AF65-F5344CB8AC3E}">
        <p14:creationId xmlns:p14="http://schemas.microsoft.com/office/powerpoint/2010/main" val="2620769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63D00-7A26-0BAB-BA90-5E5D7F915047}"/>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F293FBC9-AAD5-CC2F-03B6-B42E2EAD10A1}"/>
              </a:ext>
            </a:extLst>
          </p:cNvPr>
          <p:cNvSpPr>
            <a:spLocks noGrp="1"/>
          </p:cNvSpPr>
          <p:nvPr>
            <p:ph type="title"/>
          </p:nvPr>
        </p:nvSpPr>
        <p:spPr>
          <a:xfrm>
            <a:off x="381000" y="1"/>
            <a:ext cx="11506200" cy="1540042"/>
          </a:xfrm>
        </p:spPr>
        <p:txBody>
          <a:bodyPr/>
          <a:lstStyle/>
          <a:p>
            <a:r>
              <a:rPr lang="en-US" dirty="0"/>
              <a:t>My Rotary Reports</a:t>
            </a:r>
          </a:p>
        </p:txBody>
      </p:sp>
      <p:graphicFrame>
        <p:nvGraphicFramePr>
          <p:cNvPr id="47" name="Chart 46">
            <a:extLst>
              <a:ext uri="{FF2B5EF4-FFF2-40B4-BE49-F238E27FC236}">
                <a16:creationId xmlns:a16="http://schemas.microsoft.com/office/drawing/2014/main" id="{2AA21449-7501-581F-F846-9B61E95B002F}"/>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D0E0DAA1-E12A-9B3E-F9F6-321F23EB38F3}"/>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D374C280-F368-2688-E62A-C935AB0DDA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77" y="5318388"/>
            <a:ext cx="2272015" cy="1377973"/>
          </a:xfrm>
          <a:prstGeom prst="rect">
            <a:avLst/>
          </a:prstGeom>
        </p:spPr>
      </p:pic>
      <p:sp>
        <p:nvSpPr>
          <p:cNvPr id="8" name="Content Placeholder 7">
            <a:extLst>
              <a:ext uri="{FF2B5EF4-FFF2-40B4-BE49-F238E27FC236}">
                <a16:creationId xmlns:a16="http://schemas.microsoft.com/office/drawing/2014/main" id="{A57207F2-00A8-936D-3C04-7D426D1B020E}"/>
              </a:ext>
            </a:extLst>
          </p:cNvPr>
          <p:cNvSpPr txBox="1">
            <a:spLocks/>
          </p:cNvSpPr>
          <p:nvPr/>
        </p:nvSpPr>
        <p:spPr>
          <a:xfrm>
            <a:off x="381000" y="1766791"/>
            <a:ext cx="11504966" cy="3038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A411C172-1ECB-2858-467D-368327728627}"/>
              </a:ext>
            </a:extLst>
          </p:cNvPr>
          <p:cNvPicPr>
            <a:picLocks noChangeAspect="1"/>
          </p:cNvPicPr>
          <p:nvPr/>
        </p:nvPicPr>
        <p:blipFill>
          <a:blip r:embed="rId7"/>
          <a:stretch>
            <a:fillRect/>
          </a:stretch>
        </p:blipFill>
        <p:spPr>
          <a:xfrm>
            <a:off x="381000" y="5577570"/>
            <a:ext cx="2280102" cy="859611"/>
          </a:xfrm>
          <a:prstGeom prst="rect">
            <a:avLst/>
          </a:prstGeom>
        </p:spPr>
      </p:pic>
      <p:pic>
        <p:nvPicPr>
          <p:cNvPr id="4" name="Picture 3" descr="Inserted picture RelID:1">
            <a:extLst>
              <a:ext uri="{FF2B5EF4-FFF2-40B4-BE49-F238E27FC236}">
                <a16:creationId xmlns:a16="http://schemas.microsoft.com/office/drawing/2014/main" id="{98B807AA-F92F-55E5-5509-D590DE49C1FF}"/>
              </a:ext>
            </a:extLst>
          </p:cNvPr>
          <p:cNvPicPr>
            <a:picLocks noChangeAspect="1"/>
          </p:cNvPicPr>
          <p:nvPr/>
        </p:nvPicPr>
        <p:blipFill>
          <a:blip r:embed="rId8"/>
          <a:stretch>
            <a:fillRect/>
          </a:stretch>
        </p:blipFill>
        <p:spPr>
          <a:xfrm>
            <a:off x="7875558" y="3538537"/>
            <a:ext cx="55274" cy="45719"/>
          </a:xfrm>
          <a:prstGeom prst="rect">
            <a:avLst/>
          </a:prstGeom>
        </p:spPr>
      </p:pic>
      <p:pic>
        <p:nvPicPr>
          <p:cNvPr id="11" name="Picture 10">
            <a:extLst>
              <a:ext uri="{FF2B5EF4-FFF2-40B4-BE49-F238E27FC236}">
                <a16:creationId xmlns:a16="http://schemas.microsoft.com/office/drawing/2014/main" id="{5EA07208-ABD5-F04E-5CE5-8A6E8450C338}"/>
              </a:ext>
            </a:extLst>
          </p:cNvPr>
          <p:cNvPicPr>
            <a:picLocks noChangeAspect="1"/>
          </p:cNvPicPr>
          <p:nvPr/>
        </p:nvPicPr>
        <p:blipFill>
          <a:blip r:embed="rId9"/>
          <a:stretch>
            <a:fillRect/>
          </a:stretch>
        </p:blipFill>
        <p:spPr>
          <a:xfrm>
            <a:off x="2546839" y="1752404"/>
            <a:ext cx="6962826" cy="4638709"/>
          </a:xfrm>
          <a:prstGeom prst="rect">
            <a:avLst/>
          </a:prstGeom>
        </p:spPr>
      </p:pic>
    </p:spTree>
    <p:custDataLst>
      <p:tags r:id="rId1"/>
    </p:custDataLst>
    <p:extLst>
      <p:ext uri="{BB962C8B-B14F-4D97-AF65-F5344CB8AC3E}">
        <p14:creationId xmlns:p14="http://schemas.microsoft.com/office/powerpoint/2010/main" val="318089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jumping in the air&#10;&#10;Description automatically generated">
            <a:extLst>
              <a:ext uri="{FF2B5EF4-FFF2-40B4-BE49-F238E27FC236}">
                <a16:creationId xmlns:a16="http://schemas.microsoft.com/office/drawing/2014/main" id="{550D564B-93E7-E399-5C1C-C4BA29C1953A}"/>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DF84666-944A-144F-9990-BB41A08588DC}"/>
              </a:ext>
            </a:extLst>
          </p:cNvPr>
          <p:cNvSpPr/>
          <p:nvPr/>
        </p:nvSpPr>
        <p:spPr>
          <a:xfrm>
            <a:off x="0" y="22302"/>
            <a:ext cx="12192000" cy="6858000"/>
          </a:xfrm>
          <a:prstGeom prst="rect">
            <a:avLst/>
          </a:prstGeom>
          <a:solidFill>
            <a:srgbClr val="48595D">
              <a:alpha val="6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CEC9CE-D96F-5D43-8F81-D5A2CD7FD303}"/>
              </a:ext>
            </a:extLst>
          </p:cNvPr>
          <p:cNvSpPr txBox="1"/>
          <p:nvPr/>
        </p:nvSpPr>
        <p:spPr>
          <a:xfrm>
            <a:off x="189571" y="3676605"/>
            <a:ext cx="11521415" cy="1631216"/>
          </a:xfrm>
          <a:prstGeom prst="rect">
            <a:avLst/>
          </a:prstGeom>
          <a:noFill/>
        </p:spPr>
        <p:txBody>
          <a:bodyPr wrap="square" rtlCol="0">
            <a:spAutoFit/>
          </a:bodyPr>
          <a:lstStyle/>
          <a:p>
            <a:pPr algn="ctr">
              <a:lnSpc>
                <a:spcPts val="3000"/>
              </a:lnSpc>
            </a:pPr>
            <a:r>
              <a:rPr lang="en-US" sz="3000" dirty="0">
                <a:solidFill>
                  <a:schemeClr val="bg1"/>
                </a:solidFill>
              </a:rPr>
              <a:t>The Rotary Foundation helps Rotary and Rotaract club members</a:t>
            </a:r>
          </a:p>
          <a:p>
            <a:pPr algn="ctr">
              <a:lnSpc>
                <a:spcPts val="3000"/>
              </a:lnSpc>
            </a:pPr>
            <a:r>
              <a:rPr lang="en-US" sz="3000" dirty="0">
                <a:solidFill>
                  <a:schemeClr val="bg1"/>
                </a:solidFill>
              </a:rPr>
              <a:t>advance world understanding, goodwill, and peace by</a:t>
            </a:r>
          </a:p>
          <a:p>
            <a:pPr algn="ctr">
              <a:lnSpc>
                <a:spcPts val="3000"/>
              </a:lnSpc>
            </a:pPr>
            <a:r>
              <a:rPr lang="en-US" sz="3000" dirty="0">
                <a:solidFill>
                  <a:schemeClr val="bg1"/>
                </a:solidFill>
              </a:rPr>
              <a:t> improving health, providing quality education, protecting the environment, and alleviating poverty.</a:t>
            </a:r>
          </a:p>
        </p:txBody>
      </p:sp>
      <p:pic>
        <p:nvPicPr>
          <p:cNvPr id="3" name="Picture 2" descr="A logo with a black background&#10;&#10;AI-generated content may be incorrect.">
            <a:extLst>
              <a:ext uri="{FF2B5EF4-FFF2-40B4-BE49-F238E27FC236}">
                <a16:creationId xmlns:a16="http://schemas.microsoft.com/office/drawing/2014/main" id="{5FD555D0-1820-E2EF-82D6-BB9B769FB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0750" y="455247"/>
            <a:ext cx="2730500" cy="1029406"/>
          </a:xfrm>
          <a:prstGeom prst="rect">
            <a:avLst/>
          </a:prstGeom>
        </p:spPr>
      </p:pic>
    </p:spTree>
    <p:custDataLst>
      <p:tags r:id="rId1"/>
    </p:custDataLst>
    <p:extLst>
      <p:ext uri="{BB962C8B-B14F-4D97-AF65-F5344CB8AC3E}">
        <p14:creationId xmlns:p14="http://schemas.microsoft.com/office/powerpoint/2010/main" val="3623525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FD1F8-FCB7-1A0B-EB94-75769C213C13}"/>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0F37BB5D-1560-1072-8975-C9559B591602}"/>
              </a:ext>
            </a:extLst>
          </p:cNvPr>
          <p:cNvSpPr>
            <a:spLocks noGrp="1"/>
          </p:cNvSpPr>
          <p:nvPr>
            <p:ph type="title"/>
          </p:nvPr>
        </p:nvSpPr>
        <p:spPr>
          <a:xfrm>
            <a:off x="381000" y="1"/>
            <a:ext cx="11506200" cy="1540042"/>
          </a:xfrm>
        </p:spPr>
        <p:txBody>
          <a:bodyPr/>
          <a:lstStyle/>
          <a:p>
            <a:r>
              <a:rPr lang="en-US" dirty="0"/>
              <a:t>Donor History Report</a:t>
            </a:r>
          </a:p>
        </p:txBody>
      </p:sp>
      <p:graphicFrame>
        <p:nvGraphicFramePr>
          <p:cNvPr id="47" name="Chart 46">
            <a:extLst>
              <a:ext uri="{FF2B5EF4-FFF2-40B4-BE49-F238E27FC236}">
                <a16:creationId xmlns:a16="http://schemas.microsoft.com/office/drawing/2014/main" id="{B61304F1-1E77-6B20-96AB-F238B72D5F09}"/>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623AAC36-A8D4-299F-7580-DC0669C1C871}"/>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B7C0B8F5-8C95-B5CF-87DF-0F8B00CEEE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77" y="5166466"/>
            <a:ext cx="2272015" cy="1377973"/>
          </a:xfrm>
          <a:prstGeom prst="rect">
            <a:avLst/>
          </a:prstGeom>
        </p:spPr>
      </p:pic>
      <p:sp>
        <p:nvSpPr>
          <p:cNvPr id="8" name="Content Placeholder 7">
            <a:extLst>
              <a:ext uri="{FF2B5EF4-FFF2-40B4-BE49-F238E27FC236}">
                <a16:creationId xmlns:a16="http://schemas.microsoft.com/office/drawing/2014/main" id="{F4109B9C-D4C0-2925-1161-7018B954AC6C}"/>
              </a:ext>
            </a:extLst>
          </p:cNvPr>
          <p:cNvSpPr txBox="1">
            <a:spLocks/>
          </p:cNvSpPr>
          <p:nvPr/>
        </p:nvSpPr>
        <p:spPr>
          <a:xfrm>
            <a:off x="381000" y="1766791"/>
            <a:ext cx="11504966" cy="3038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US" b="1"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A300936F-3507-CD67-7C47-DCF608FF3394}"/>
              </a:ext>
            </a:extLst>
          </p:cNvPr>
          <p:cNvPicPr>
            <a:picLocks noChangeAspect="1"/>
          </p:cNvPicPr>
          <p:nvPr/>
        </p:nvPicPr>
        <p:blipFill>
          <a:blip r:embed="rId7"/>
          <a:stretch>
            <a:fillRect/>
          </a:stretch>
        </p:blipFill>
        <p:spPr>
          <a:xfrm>
            <a:off x="381000" y="5577570"/>
            <a:ext cx="2280102" cy="859611"/>
          </a:xfrm>
          <a:prstGeom prst="rect">
            <a:avLst/>
          </a:prstGeom>
        </p:spPr>
      </p:pic>
      <p:pic>
        <p:nvPicPr>
          <p:cNvPr id="4" name="Picture 3">
            <a:extLst>
              <a:ext uri="{FF2B5EF4-FFF2-40B4-BE49-F238E27FC236}">
                <a16:creationId xmlns:a16="http://schemas.microsoft.com/office/drawing/2014/main" id="{7209E5C2-0AE9-E181-90F5-3CA3864FC43F}"/>
              </a:ext>
            </a:extLst>
          </p:cNvPr>
          <p:cNvPicPr>
            <a:picLocks noChangeAspect="1"/>
          </p:cNvPicPr>
          <p:nvPr/>
        </p:nvPicPr>
        <p:blipFill>
          <a:blip r:embed="rId8"/>
          <a:stretch>
            <a:fillRect/>
          </a:stretch>
        </p:blipFill>
        <p:spPr>
          <a:xfrm>
            <a:off x="2661102" y="1572353"/>
            <a:ext cx="6495649" cy="4972086"/>
          </a:xfrm>
          <a:prstGeom prst="rect">
            <a:avLst/>
          </a:prstGeom>
        </p:spPr>
      </p:pic>
    </p:spTree>
    <p:custDataLst>
      <p:tags r:id="rId1"/>
    </p:custDataLst>
    <p:extLst>
      <p:ext uri="{BB962C8B-B14F-4D97-AF65-F5344CB8AC3E}">
        <p14:creationId xmlns:p14="http://schemas.microsoft.com/office/powerpoint/2010/main" val="148658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B96FE-6A92-3EC7-7F76-6F470AC0EF19}"/>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523381EC-FFA4-4B94-86C1-6061D0CFDCD0}"/>
              </a:ext>
            </a:extLst>
          </p:cNvPr>
          <p:cNvSpPr>
            <a:spLocks noGrp="1"/>
          </p:cNvSpPr>
          <p:nvPr>
            <p:ph type="title"/>
          </p:nvPr>
        </p:nvSpPr>
        <p:spPr>
          <a:xfrm>
            <a:off x="381000" y="1"/>
            <a:ext cx="11506200" cy="1540042"/>
          </a:xfrm>
        </p:spPr>
        <p:txBody>
          <a:bodyPr/>
          <a:lstStyle/>
          <a:p>
            <a:r>
              <a:rPr lang="en-US" dirty="0"/>
              <a:t>Donor history Report</a:t>
            </a:r>
          </a:p>
        </p:txBody>
      </p:sp>
      <p:graphicFrame>
        <p:nvGraphicFramePr>
          <p:cNvPr id="47" name="Chart 46">
            <a:extLst>
              <a:ext uri="{FF2B5EF4-FFF2-40B4-BE49-F238E27FC236}">
                <a16:creationId xmlns:a16="http://schemas.microsoft.com/office/drawing/2014/main" id="{DC912C85-DBD4-73C4-BB04-49E06292A313}"/>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134D4179-5AE7-980A-9755-50DF114FB1BF}"/>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2D875776-2133-8C91-1726-D8C711E205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77" y="5318388"/>
            <a:ext cx="2272015" cy="1377973"/>
          </a:xfrm>
          <a:prstGeom prst="rect">
            <a:avLst/>
          </a:prstGeom>
        </p:spPr>
      </p:pic>
      <p:sp>
        <p:nvSpPr>
          <p:cNvPr id="8" name="Content Placeholder 7">
            <a:extLst>
              <a:ext uri="{FF2B5EF4-FFF2-40B4-BE49-F238E27FC236}">
                <a16:creationId xmlns:a16="http://schemas.microsoft.com/office/drawing/2014/main" id="{99955A49-1224-EACE-5E80-121C7D4D317A}"/>
              </a:ext>
            </a:extLst>
          </p:cNvPr>
          <p:cNvSpPr txBox="1">
            <a:spLocks/>
          </p:cNvSpPr>
          <p:nvPr/>
        </p:nvSpPr>
        <p:spPr>
          <a:xfrm>
            <a:off x="381000" y="1766791"/>
            <a:ext cx="11504966" cy="3038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D03C775D-C820-FAB4-BAD0-E1FFACC51177}"/>
              </a:ext>
            </a:extLst>
          </p:cNvPr>
          <p:cNvPicPr>
            <a:picLocks noChangeAspect="1"/>
          </p:cNvPicPr>
          <p:nvPr/>
        </p:nvPicPr>
        <p:blipFill>
          <a:blip r:embed="rId7"/>
          <a:stretch>
            <a:fillRect/>
          </a:stretch>
        </p:blipFill>
        <p:spPr>
          <a:xfrm>
            <a:off x="381000" y="5577570"/>
            <a:ext cx="2280102" cy="859611"/>
          </a:xfrm>
          <a:prstGeom prst="rect">
            <a:avLst/>
          </a:prstGeom>
        </p:spPr>
      </p:pic>
      <p:graphicFrame>
        <p:nvGraphicFramePr>
          <p:cNvPr id="3" name="Table 2">
            <a:extLst>
              <a:ext uri="{FF2B5EF4-FFF2-40B4-BE49-F238E27FC236}">
                <a16:creationId xmlns:a16="http://schemas.microsoft.com/office/drawing/2014/main" id="{0B79710C-563D-1FAE-924D-F38E9A426E01}"/>
              </a:ext>
            </a:extLst>
          </p:cNvPr>
          <p:cNvGraphicFramePr>
            <a:graphicFrameLocks noGrp="1"/>
          </p:cNvGraphicFramePr>
          <p:nvPr>
            <p:extLst>
              <p:ext uri="{D42A27DB-BD31-4B8C-83A1-F6EECF244321}">
                <p14:modId xmlns:p14="http://schemas.microsoft.com/office/powerpoint/2010/main" val="2034141630"/>
              </p:ext>
            </p:extLst>
          </p:nvPr>
        </p:nvGraphicFramePr>
        <p:xfrm>
          <a:off x="2661102" y="1685783"/>
          <a:ext cx="6802938" cy="5010572"/>
        </p:xfrm>
        <a:graphic>
          <a:graphicData uri="http://schemas.openxmlformats.org/drawingml/2006/table">
            <a:tbl>
              <a:tblPr>
                <a:tableStyleId>{5C22544A-7EE6-4342-B048-85BDC9FD1C3A}</a:tableStyleId>
              </a:tblPr>
              <a:tblGrid>
                <a:gridCol w="201780">
                  <a:extLst>
                    <a:ext uri="{9D8B030D-6E8A-4147-A177-3AD203B41FA5}">
                      <a16:colId xmlns:a16="http://schemas.microsoft.com/office/drawing/2014/main" val="4088388022"/>
                    </a:ext>
                  </a:extLst>
                </a:gridCol>
                <a:gridCol w="1192330">
                  <a:extLst>
                    <a:ext uri="{9D8B030D-6E8A-4147-A177-3AD203B41FA5}">
                      <a16:colId xmlns:a16="http://schemas.microsoft.com/office/drawing/2014/main" val="1883736732"/>
                    </a:ext>
                  </a:extLst>
                </a:gridCol>
                <a:gridCol w="152863">
                  <a:extLst>
                    <a:ext uri="{9D8B030D-6E8A-4147-A177-3AD203B41FA5}">
                      <a16:colId xmlns:a16="http://schemas.microsoft.com/office/drawing/2014/main" val="2366267001"/>
                    </a:ext>
                  </a:extLst>
                </a:gridCol>
                <a:gridCol w="317955">
                  <a:extLst>
                    <a:ext uri="{9D8B030D-6E8A-4147-A177-3AD203B41FA5}">
                      <a16:colId xmlns:a16="http://schemas.microsoft.com/office/drawing/2014/main" val="3582709084"/>
                    </a:ext>
                  </a:extLst>
                </a:gridCol>
                <a:gridCol w="158978">
                  <a:extLst>
                    <a:ext uri="{9D8B030D-6E8A-4147-A177-3AD203B41FA5}">
                      <a16:colId xmlns:a16="http://schemas.microsoft.com/office/drawing/2014/main" val="925033759"/>
                    </a:ext>
                  </a:extLst>
                </a:gridCol>
                <a:gridCol w="38247">
                  <a:extLst>
                    <a:ext uri="{9D8B030D-6E8A-4147-A177-3AD203B41FA5}">
                      <a16:colId xmlns:a16="http://schemas.microsoft.com/office/drawing/2014/main" val="2644066069"/>
                    </a:ext>
                  </a:extLst>
                </a:gridCol>
                <a:gridCol w="275153">
                  <a:extLst>
                    <a:ext uri="{9D8B030D-6E8A-4147-A177-3AD203B41FA5}">
                      <a16:colId xmlns:a16="http://schemas.microsoft.com/office/drawing/2014/main" val="1037714166"/>
                    </a:ext>
                  </a:extLst>
                </a:gridCol>
                <a:gridCol w="275153">
                  <a:extLst>
                    <a:ext uri="{9D8B030D-6E8A-4147-A177-3AD203B41FA5}">
                      <a16:colId xmlns:a16="http://schemas.microsoft.com/office/drawing/2014/main" val="806219085"/>
                    </a:ext>
                  </a:extLst>
                </a:gridCol>
                <a:gridCol w="2967576">
                  <a:extLst>
                    <a:ext uri="{9D8B030D-6E8A-4147-A177-3AD203B41FA5}">
                      <a16:colId xmlns:a16="http://schemas.microsoft.com/office/drawing/2014/main" val="3528407873"/>
                    </a:ext>
                  </a:extLst>
                </a:gridCol>
                <a:gridCol w="1222903">
                  <a:extLst>
                    <a:ext uri="{9D8B030D-6E8A-4147-A177-3AD203B41FA5}">
                      <a16:colId xmlns:a16="http://schemas.microsoft.com/office/drawing/2014/main" val="287546389"/>
                    </a:ext>
                  </a:extLst>
                </a:gridCol>
              </a:tblGrid>
              <a:tr h="162936">
                <a:tc gridSpan="9">
                  <a:txBody>
                    <a:bodyPr/>
                    <a:lstStyle/>
                    <a:p>
                      <a:pPr algn="l" fontAlgn="b">
                        <a:buNone/>
                      </a:pPr>
                      <a:r>
                        <a:rPr lang="en-US" sz="900" u="none" strike="noStrike">
                          <a:effectLst/>
                        </a:rPr>
                        <a:t>Recognition - </a:t>
                      </a:r>
                      <a:endParaRPr lang="en-US" sz="900" b="1" i="0" u="none" strike="noStrike">
                        <a:solidFill>
                          <a:srgbClr val="00246C"/>
                        </a:solidFill>
                        <a:effectLst/>
                        <a:latin typeface="Arial Unicode MS"/>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621495745"/>
                  </a:ext>
                </a:extLst>
              </a:tr>
              <a:tr h="134580">
                <a:tc gridSpan="2">
                  <a:txBody>
                    <a:bodyPr/>
                    <a:lstStyle/>
                    <a:p>
                      <a:pPr algn="l" fontAlgn="b">
                        <a:buNone/>
                      </a:pPr>
                      <a:r>
                        <a:rPr lang="en-US" sz="600" u="none" strike="noStrike">
                          <a:effectLst/>
                        </a:rPr>
                        <a:t>Type</a:t>
                      </a:r>
                      <a:endParaRPr lang="en-US" sz="600" b="1" i="0" u="none" strike="noStrike">
                        <a:solidFill>
                          <a:srgbClr val="005DAA"/>
                        </a:solidFill>
                        <a:effectLst/>
                        <a:latin typeface="Arial Unicode MS"/>
                      </a:endParaRPr>
                    </a:p>
                  </a:txBody>
                  <a:tcPr marL="0" marR="0" marT="0" marB="0" anchor="b"/>
                </a:tc>
                <a:tc hMerge="1">
                  <a:txBody>
                    <a:bodyPr/>
                    <a:lstStyle/>
                    <a:p>
                      <a:endParaRPr lang="en-US"/>
                    </a:p>
                  </a:txBody>
                  <a:tcPr/>
                </a:tc>
                <a:tc gridSpan="2">
                  <a:txBody>
                    <a:bodyPr/>
                    <a:lstStyle/>
                    <a:p>
                      <a:pPr algn="l"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gridSpan="3">
                  <a:txBody>
                    <a:bodyPr/>
                    <a:lstStyle/>
                    <a:p>
                      <a:pPr algn="l"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algn="l"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770488319"/>
                  </a:ext>
                </a:extLst>
              </a:tr>
              <a:tr h="120176">
                <a:tc gridSpan="2">
                  <a:txBody>
                    <a:bodyPr/>
                    <a:lstStyle/>
                    <a:p>
                      <a:pPr algn="l" fontAlgn="ctr">
                        <a:buNone/>
                      </a:pPr>
                      <a:r>
                        <a:rPr lang="en-US" sz="600" u="none" strike="noStrike">
                          <a:effectLst/>
                        </a:rPr>
                        <a:t>Major Donor or AKS*: </a:t>
                      </a:r>
                      <a:endParaRPr lang="en-US" sz="600" b="0" i="0" u="none" strike="noStrike">
                        <a:solidFill>
                          <a:srgbClr val="000000"/>
                        </a:solidFill>
                        <a:effectLst/>
                        <a:latin typeface="Arial Unicode MS"/>
                      </a:endParaRPr>
                    </a:p>
                  </a:txBody>
                  <a:tcPr marL="0" marR="0" marT="0" marB="0" anchor="ctr"/>
                </a:tc>
                <a:tc hMerge="1">
                  <a:txBody>
                    <a:bodyPr/>
                    <a:lstStyle/>
                    <a:p>
                      <a:endParaRPr lang="en-US"/>
                    </a:p>
                  </a:txBody>
                  <a:tcPr/>
                </a:tc>
                <a:tc gridSpan="7">
                  <a:txBody>
                    <a:bodyPr/>
                    <a:lstStyle/>
                    <a:p>
                      <a:pPr algn="l" fontAlgn="ctr">
                        <a:buNone/>
                      </a:pPr>
                      <a:r>
                        <a:rPr lang="en-US" sz="600" u="none" strike="noStrike">
                          <a:effectLst/>
                        </a:rPr>
                        <a:t>Major Donor Level 1</a:t>
                      </a:r>
                      <a:endParaRPr lang="en-US" sz="600" b="1"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69876863"/>
                  </a:ext>
                </a:extLst>
              </a:tr>
              <a:tr h="120176">
                <a:tc gridSpan="2">
                  <a:txBody>
                    <a:bodyPr/>
                    <a:lstStyle/>
                    <a:p>
                      <a:pPr algn="l" fontAlgn="ctr">
                        <a:buNone/>
                      </a:pPr>
                      <a:r>
                        <a:rPr lang="en-US" sz="600" u="none" strike="noStrike">
                          <a:effectLst/>
                        </a:rPr>
                        <a:t>Bequest or Legacy Society*: </a:t>
                      </a:r>
                      <a:endParaRPr lang="en-US" sz="600" b="0" i="0" u="none" strike="noStrike">
                        <a:solidFill>
                          <a:srgbClr val="000000"/>
                        </a:solidFill>
                        <a:effectLst/>
                        <a:latin typeface="Arial Unicode MS"/>
                      </a:endParaRPr>
                    </a:p>
                  </a:txBody>
                  <a:tcPr marL="0" marR="0" marT="0" marB="0" anchor="ctr"/>
                </a:tc>
                <a:tc hMerge="1">
                  <a:txBody>
                    <a:bodyPr/>
                    <a:lstStyle/>
                    <a:p>
                      <a:endParaRPr lang="en-US"/>
                    </a:p>
                  </a:txBody>
                  <a:tcPr/>
                </a:tc>
                <a:tc gridSpan="6">
                  <a:txBody>
                    <a:bodyPr/>
                    <a:lstStyle/>
                    <a:p>
                      <a:pPr algn="l" fontAlgn="ctr">
                        <a:buNone/>
                      </a:pPr>
                      <a:r>
                        <a:rPr lang="en-US" sz="600" u="none" strike="noStrike">
                          <a:effectLst/>
                        </a:rPr>
                        <a:t>-</a:t>
                      </a:r>
                      <a:endParaRPr lang="en-US" sz="600" b="1"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buNone/>
                      </a:pPr>
                      <a:r>
                        <a:rPr lang="en-US" sz="600" u="none" strike="noStrike">
                          <a:effectLst/>
                        </a:rPr>
                        <a:t>Paul Harris Fellow:</a:t>
                      </a:r>
                      <a:endParaRPr lang="en-US" sz="600" b="0" i="0" u="none" strike="noStrike">
                        <a:solidFill>
                          <a:srgbClr val="000000"/>
                        </a:solidFill>
                        <a:effectLst/>
                        <a:latin typeface="Arial Unicode MS"/>
                      </a:endParaRPr>
                    </a:p>
                  </a:txBody>
                  <a:tcPr marL="0" marR="0" marT="0" marB="0" anchor="ctr"/>
                </a:tc>
                <a:tc>
                  <a:txBody>
                    <a:bodyPr/>
                    <a:lstStyle/>
                    <a:p>
                      <a:pPr algn="r" fontAlgn="ctr">
                        <a:buNone/>
                      </a:pPr>
                      <a:r>
                        <a:rPr lang="en-US" sz="600" u="none" strike="noStrike">
                          <a:effectLst/>
                        </a:rPr>
                        <a:t>PHF+8</a:t>
                      </a:r>
                      <a:endParaRPr lang="en-US" sz="600" b="1" i="0" u="none" strike="noStrike">
                        <a:solidFill>
                          <a:srgbClr val="000000"/>
                        </a:solidFill>
                        <a:effectLst/>
                        <a:latin typeface="Arial Unicode MS"/>
                      </a:endParaRPr>
                    </a:p>
                  </a:txBody>
                  <a:tcPr marL="0" marR="0" marT="0" marB="0" anchor="ctr"/>
                </a:tc>
                <a:extLst>
                  <a:ext uri="{0D108BD9-81ED-4DB2-BD59-A6C34878D82A}">
                    <a16:rowId xmlns:a16="http://schemas.microsoft.com/office/drawing/2014/main" val="1403398476"/>
                  </a:ext>
                </a:extLst>
              </a:tr>
              <a:tr h="120176">
                <a:tc gridSpan="2">
                  <a:txBody>
                    <a:bodyPr/>
                    <a:lstStyle/>
                    <a:p>
                      <a:pPr algn="l" fontAlgn="ctr">
                        <a:buNone/>
                      </a:pPr>
                      <a:r>
                        <a:rPr lang="en-US" sz="600" u="none" strike="noStrike">
                          <a:effectLst/>
                        </a:rPr>
                        <a:t>Benefactor:</a:t>
                      </a:r>
                      <a:endParaRPr lang="en-US" sz="600" b="0" i="0" u="none" strike="noStrike">
                        <a:solidFill>
                          <a:srgbClr val="000000"/>
                        </a:solidFill>
                        <a:effectLst/>
                        <a:latin typeface="Arial Unicode MS"/>
                      </a:endParaRPr>
                    </a:p>
                  </a:txBody>
                  <a:tcPr marL="0" marR="0" marT="0" marB="0" anchor="ctr"/>
                </a:tc>
                <a:tc hMerge="1">
                  <a:txBody>
                    <a:bodyPr/>
                    <a:lstStyle/>
                    <a:p>
                      <a:endParaRPr lang="en-US"/>
                    </a:p>
                  </a:txBody>
                  <a:tcPr/>
                </a:tc>
                <a:tc gridSpan="6">
                  <a:txBody>
                    <a:bodyPr/>
                    <a:lstStyle/>
                    <a:p>
                      <a:pPr algn="l" fontAlgn="ctr">
                        <a:buNone/>
                      </a:pPr>
                      <a:r>
                        <a:rPr lang="en-US" sz="600" u="none" strike="noStrike">
                          <a:effectLst/>
                        </a:rPr>
                        <a:t>Yes</a:t>
                      </a:r>
                      <a:endParaRPr lang="en-US" sz="600" b="1"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buNone/>
                      </a:pPr>
                      <a:r>
                        <a:rPr lang="en-US" sz="600" u="none" strike="noStrike">
                          <a:effectLst/>
                        </a:rPr>
                        <a:t>PHF Recognition Amount:</a:t>
                      </a:r>
                      <a:endParaRPr lang="en-US" sz="600" b="0" i="0" u="none" strike="noStrike">
                        <a:solidFill>
                          <a:srgbClr val="000000"/>
                        </a:solidFill>
                        <a:effectLst/>
                        <a:latin typeface="Arial Unicode MS"/>
                      </a:endParaRPr>
                    </a:p>
                  </a:txBody>
                  <a:tcPr marL="0" marR="0" marT="0" marB="0" anchor="ctr"/>
                </a:tc>
                <a:tc>
                  <a:txBody>
                    <a:bodyPr/>
                    <a:lstStyle/>
                    <a:p>
                      <a:pPr algn="r" fontAlgn="ctr">
                        <a:buNone/>
                      </a:pPr>
                      <a:r>
                        <a:rPr lang="en-US" sz="600" u="none" strike="noStrike">
                          <a:effectLst/>
                        </a:rPr>
                        <a:t>17,977.70</a:t>
                      </a:r>
                      <a:endParaRPr lang="en-US" sz="6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072503173"/>
                  </a:ext>
                </a:extLst>
              </a:tr>
              <a:tr h="194443">
                <a:tc gridSpan="2">
                  <a:txBody>
                    <a:bodyPr/>
                    <a:lstStyle/>
                    <a:p>
                      <a:pPr algn="l" fontAlgn="ctr">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buNone/>
                      </a:pPr>
                      <a:r>
                        <a:rPr lang="en-US" sz="600" u="none" strike="noStrike">
                          <a:effectLst/>
                        </a:rPr>
                        <a:t>Current Year</a:t>
                      </a:r>
                      <a:endParaRPr lang="en-US" sz="600" b="1" i="0" u="none" strike="noStrike">
                        <a:solidFill>
                          <a:srgbClr val="00246C"/>
                        </a:solidFill>
                        <a:effectLst/>
                        <a:latin typeface="Arial Unicode MS"/>
                      </a:endParaRPr>
                    </a:p>
                  </a:txBody>
                  <a:tcPr marL="0" marR="0" marT="0" marB="0" anchor="ctr"/>
                </a:tc>
                <a:tc hMerge="1">
                  <a:txBody>
                    <a:bodyPr/>
                    <a:lstStyle/>
                    <a:p>
                      <a:endParaRPr lang="en-US"/>
                    </a:p>
                  </a:txBody>
                  <a:tcPr/>
                </a:tc>
                <a:tc gridSpan="3">
                  <a:txBody>
                    <a:bodyPr/>
                    <a:lstStyle/>
                    <a:p>
                      <a:pPr algn="ctr" fontAlgn="ctr">
                        <a:buNone/>
                      </a:pPr>
                      <a:r>
                        <a:rPr lang="en-US" sz="600" u="none" strike="noStrike">
                          <a:effectLst/>
                        </a:rPr>
                        <a:t>Last Year</a:t>
                      </a:r>
                      <a:endParaRPr lang="en-US" sz="600" b="1" i="0" u="none" strike="noStrike">
                        <a:solidFill>
                          <a:srgbClr val="00246C"/>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a:txBody>
                    <a:bodyPr/>
                    <a:lstStyle/>
                    <a:p>
                      <a:pPr algn="ctr"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tc>
                  <a:txBody>
                    <a:bodyPr/>
                    <a:lstStyle/>
                    <a:p>
                      <a:pPr algn="l" fontAlgn="ctr">
                        <a:buNone/>
                      </a:pPr>
                      <a:r>
                        <a:rPr lang="en-US" sz="600" u="none" strike="noStrike">
                          <a:effectLst/>
                        </a:rPr>
                        <a:t>Foundation Recognition Points:</a:t>
                      </a:r>
                      <a:endParaRPr lang="en-US" sz="600" b="0" i="0" u="none" strike="noStrike">
                        <a:solidFill>
                          <a:srgbClr val="000000"/>
                        </a:solidFill>
                        <a:effectLst/>
                        <a:latin typeface="Arial Unicode MS"/>
                      </a:endParaRPr>
                    </a:p>
                  </a:txBody>
                  <a:tcPr marL="0" marR="0" marT="0" marB="0" anchor="ctr"/>
                </a:tc>
                <a:tc>
                  <a:txBody>
                    <a:bodyPr/>
                    <a:lstStyle/>
                    <a:p>
                      <a:pPr algn="r" fontAlgn="ctr">
                        <a:buNone/>
                      </a:pPr>
                      <a:r>
                        <a:rPr lang="en-US" sz="600" u="none" strike="noStrike">
                          <a:effectLst/>
                        </a:rPr>
                        <a:t>15,252.70</a:t>
                      </a:r>
                      <a:endParaRPr lang="en-US" sz="6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341003229"/>
                  </a:ext>
                </a:extLst>
              </a:tr>
              <a:tr h="120176">
                <a:tc gridSpan="2">
                  <a:txBody>
                    <a:bodyPr/>
                    <a:lstStyle/>
                    <a:p>
                      <a:pPr algn="l" fontAlgn="ctr">
                        <a:buNone/>
                      </a:pPr>
                      <a:r>
                        <a:rPr lang="en-US" sz="600" u="none" strike="noStrike">
                          <a:effectLst/>
                        </a:rPr>
                        <a:t>Paul Harris Society Eligible</a:t>
                      </a:r>
                      <a:endParaRPr lang="en-US" sz="600" b="0" i="0" u="none" strike="noStrike">
                        <a:solidFill>
                          <a:srgbClr val="000000"/>
                        </a:solidFill>
                        <a:effectLst/>
                        <a:latin typeface="Arial Unicode MS"/>
                      </a:endParaRPr>
                    </a:p>
                  </a:txBody>
                  <a:tcPr marL="0" marR="0" marT="0" marB="0" anchor="ctr"/>
                </a:tc>
                <a:tc hMerge="1">
                  <a:txBody>
                    <a:bodyPr/>
                    <a:lstStyle/>
                    <a:p>
                      <a:endParaRPr lang="en-US"/>
                    </a:p>
                  </a:txBody>
                  <a:tcPr/>
                </a:tc>
                <a:tc gridSpan="2">
                  <a:txBody>
                    <a:bodyPr/>
                    <a:lstStyle/>
                    <a:p>
                      <a:pPr algn="ctr" fontAlgn="ctr">
                        <a:buNone/>
                      </a:pPr>
                      <a:r>
                        <a:rPr lang="en-US" sz="600" u="none" strike="noStrike">
                          <a:effectLst/>
                        </a:rPr>
                        <a:t>Jan-2026</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3">
                  <a:txBody>
                    <a:bodyPr/>
                    <a:lstStyle/>
                    <a:p>
                      <a:pPr algn="ctr" fontAlgn="ctr">
                        <a:buNone/>
                      </a:pPr>
                      <a:r>
                        <a:rPr lang="en-US" sz="600" u="none" strike="noStrike">
                          <a:effectLst/>
                        </a:rPr>
                        <a:t>Feb-2025</a:t>
                      </a:r>
                      <a:endParaRPr lang="en-US" sz="600" b="0"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tc>
                  <a:txBody>
                    <a:bodyPr/>
                    <a:lstStyle/>
                    <a:p>
                      <a:pPr algn="ctr" fontAlgn="ctr">
                        <a:buNone/>
                      </a:pPr>
                      <a:r>
                        <a:rPr lang="en-US" sz="500" u="none" strike="noStrike">
                          <a:effectLst/>
                        </a:rPr>
                        <a:t>(Available for transfer)</a:t>
                      </a:r>
                      <a:endParaRPr lang="en-US" sz="500" b="0" i="1" u="none" strike="noStrike">
                        <a:solidFill>
                          <a:srgbClr val="000000"/>
                        </a:solidFill>
                        <a:effectLst/>
                        <a:latin typeface="Arial Unicode MS"/>
                      </a:endParaRPr>
                    </a:p>
                  </a:txBody>
                  <a:tcPr marL="0" marR="0" marT="0" marB="0" anchor="ctr"/>
                </a:tc>
                <a:tc>
                  <a:txBody>
                    <a:bodyPr/>
                    <a:lstStyle/>
                    <a:p>
                      <a:pPr algn="r" fontAlgn="b">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89183515"/>
                  </a:ext>
                </a:extLst>
              </a:tr>
              <a:tr h="120176">
                <a:tc gridSpan="2">
                  <a:txBody>
                    <a:bodyPr/>
                    <a:lstStyle/>
                    <a:p>
                      <a:pPr algn="l" fontAlgn="ctr">
                        <a:buNone/>
                      </a:pPr>
                      <a:r>
                        <a:rPr lang="en-US" sz="600" u="none" strike="noStrike">
                          <a:effectLst/>
                        </a:rPr>
                        <a:t>Sustaining Member</a:t>
                      </a:r>
                      <a:endParaRPr lang="en-US" sz="600" b="0" i="0" u="none" strike="noStrike">
                        <a:solidFill>
                          <a:srgbClr val="000000"/>
                        </a:solidFill>
                        <a:effectLst/>
                        <a:latin typeface="Arial Unicode MS"/>
                      </a:endParaRPr>
                    </a:p>
                  </a:txBody>
                  <a:tcPr marL="0" marR="0" marT="0" marB="0" anchor="ctr"/>
                </a:tc>
                <a:tc hMerge="1">
                  <a:txBody>
                    <a:bodyPr/>
                    <a:lstStyle/>
                    <a:p>
                      <a:endParaRPr lang="en-US"/>
                    </a:p>
                  </a:txBody>
                  <a:tcPr/>
                </a:tc>
                <a:tc gridSpan="2">
                  <a:txBody>
                    <a:bodyPr/>
                    <a:lstStyle/>
                    <a:p>
                      <a:pPr algn="ctr" fontAlgn="ctr">
                        <a:buNone/>
                      </a:pPr>
                      <a:r>
                        <a:rPr lang="en-US" sz="600" u="none" strike="noStrike">
                          <a:effectLst/>
                        </a:rPr>
                        <a:t>Jul-2025</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3">
                  <a:txBody>
                    <a:bodyPr/>
                    <a:lstStyle/>
                    <a:p>
                      <a:pPr algn="ctr" fontAlgn="ctr">
                        <a:buNone/>
                      </a:pPr>
                      <a:r>
                        <a:rPr lang="en-US" sz="600" u="none" strike="noStrike">
                          <a:effectLst/>
                        </a:rPr>
                        <a:t>Jul-2024</a:t>
                      </a:r>
                      <a:endParaRPr lang="en-US" sz="600" b="0"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600" u="none" strike="noStrike">
                          <a:effectLst/>
                        </a:rPr>
                        <a:t>Paul Harris Society Member:</a:t>
                      </a:r>
                      <a:endParaRPr lang="en-US" sz="600" b="0" i="0" u="none" strike="noStrike">
                        <a:solidFill>
                          <a:srgbClr val="000000"/>
                        </a:solidFill>
                        <a:effectLst/>
                        <a:latin typeface="Arial Unicode MS"/>
                      </a:endParaRPr>
                    </a:p>
                  </a:txBody>
                  <a:tcPr marL="0" marR="0" marT="0" marB="0" anchor="b"/>
                </a:tc>
                <a:tc>
                  <a:txBody>
                    <a:bodyPr/>
                    <a:lstStyle/>
                    <a:p>
                      <a:pPr algn="r" fontAlgn="b">
                        <a:buNone/>
                      </a:pPr>
                      <a:r>
                        <a:rPr lang="en-US" sz="600" u="none" strike="noStrike">
                          <a:effectLst/>
                        </a:rPr>
                        <a:t>Yes</a:t>
                      </a:r>
                      <a:endParaRPr lang="en-US" sz="600" b="1" i="0" u="none" strike="noStrike">
                        <a:solidFill>
                          <a:srgbClr val="000000"/>
                        </a:solidFill>
                        <a:effectLst/>
                        <a:latin typeface="Arial Unicode MS"/>
                      </a:endParaRPr>
                    </a:p>
                  </a:txBody>
                  <a:tcPr marL="0" marR="0" marT="0" marB="0" anchor="b"/>
                </a:tc>
                <a:extLst>
                  <a:ext uri="{0D108BD9-81ED-4DB2-BD59-A6C34878D82A}">
                    <a16:rowId xmlns:a16="http://schemas.microsoft.com/office/drawing/2014/main" val="3371612293"/>
                  </a:ext>
                </a:extLst>
              </a:tr>
              <a:tr h="194443">
                <a:tc gridSpan="2">
                  <a:txBody>
                    <a:bodyPr/>
                    <a:lstStyle/>
                    <a:p>
                      <a:pPr algn="l" fontAlgn="ctr">
                        <a:buNone/>
                      </a:pPr>
                      <a:r>
                        <a:rPr lang="en-US" sz="600" u="none" strike="noStrike">
                          <a:effectLst/>
                        </a:rPr>
                        <a:t>Every Rotarian Every Year (US$25)</a:t>
                      </a:r>
                      <a:endParaRPr lang="en-US" sz="600" b="0" i="0" u="none" strike="noStrike">
                        <a:solidFill>
                          <a:srgbClr val="000000"/>
                        </a:solidFill>
                        <a:effectLst/>
                        <a:latin typeface="Arial Unicode MS"/>
                      </a:endParaRPr>
                    </a:p>
                  </a:txBody>
                  <a:tcPr marL="0" marR="0" marT="0" marB="0" anchor="ctr"/>
                </a:tc>
                <a:tc hMerge="1">
                  <a:txBody>
                    <a:bodyPr/>
                    <a:lstStyle/>
                    <a:p>
                      <a:endParaRPr lang="en-US"/>
                    </a:p>
                  </a:txBody>
                  <a:tcPr/>
                </a:tc>
                <a:tc gridSpan="2">
                  <a:txBody>
                    <a:bodyPr/>
                    <a:lstStyle/>
                    <a:p>
                      <a:pPr algn="ctr" fontAlgn="ctr">
                        <a:buNone/>
                      </a:pPr>
                      <a:r>
                        <a:rPr lang="en-US" sz="600" u="none" strike="noStrike">
                          <a:effectLst/>
                        </a:rPr>
                        <a:t>Jul-2025</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3">
                  <a:txBody>
                    <a:bodyPr/>
                    <a:lstStyle/>
                    <a:p>
                      <a:pPr algn="ctr" fontAlgn="ctr">
                        <a:buNone/>
                      </a:pPr>
                      <a:r>
                        <a:rPr lang="en-US" sz="600" u="none" strike="noStrike">
                          <a:effectLst/>
                        </a:rPr>
                        <a:t>Jul-2024</a:t>
                      </a:r>
                      <a:endParaRPr lang="en-US" sz="600" b="0"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tc>
                  <a:txBody>
                    <a:bodyPr/>
                    <a:lstStyle/>
                    <a:p>
                      <a:pPr algn="r" fontAlgn="b">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66862319"/>
                  </a:ext>
                </a:extLst>
              </a:tr>
              <a:tr h="330822">
                <a:tc gridSpan="3">
                  <a:txBody>
                    <a:bodyPr/>
                    <a:lstStyle/>
                    <a:p>
                      <a:pPr algn="l" fontAlgn="b">
                        <a:buNone/>
                      </a:pPr>
                      <a:r>
                        <a:rPr lang="en-US" sz="900" u="none" strike="noStrike">
                          <a:effectLst/>
                        </a:rPr>
                        <a:t>Gifts*</a:t>
                      </a:r>
                      <a:endParaRPr lang="en-US" sz="900" b="1" i="0" u="none" strike="noStrike">
                        <a:solidFill>
                          <a:srgbClr val="00246C"/>
                        </a:solidFill>
                        <a:effectLst/>
                        <a:latin typeface="Arial Unicode MS"/>
                      </a:endParaRPr>
                    </a:p>
                  </a:txBody>
                  <a:tcPr marL="0" marR="0" marT="0" marB="0" anchor="b"/>
                </a:tc>
                <a:tc hMerge="1">
                  <a:txBody>
                    <a:bodyPr/>
                    <a:lstStyle/>
                    <a:p>
                      <a:endParaRPr lang="en-US"/>
                    </a:p>
                  </a:txBody>
                  <a:tcPr/>
                </a:tc>
                <a:tc hMerge="1">
                  <a:txBody>
                    <a:bodyPr/>
                    <a:lstStyle/>
                    <a:p>
                      <a:endParaRPr lang="en-US"/>
                    </a:p>
                  </a:txBody>
                  <a:tcPr/>
                </a:tc>
                <a:tc gridSpan="5">
                  <a:txBody>
                    <a:bodyPr/>
                    <a:lstStyle/>
                    <a:p>
                      <a:pPr algn="r" fontAlgn="b">
                        <a:buNone/>
                      </a:pPr>
                      <a:r>
                        <a:rPr lang="en-US" sz="600" u="none" strike="noStrike">
                          <a:effectLst/>
                        </a:rPr>
                        <a:t>Rotary Direct Participant</a:t>
                      </a:r>
                      <a:endParaRPr lang="en-US" sz="600" b="1" i="1" u="none" strike="noStrike">
                        <a:solidFill>
                          <a:srgbClr val="000000"/>
                        </a:solidFill>
                        <a:effectLst/>
                        <a:latin typeface="Arial Unicode MS"/>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17" gridSpan="2">
                  <a:txBody>
                    <a:bodyPr/>
                    <a:lstStyle/>
                    <a:p>
                      <a:pPr algn="l" fontAlgn="b">
                        <a:buNone/>
                      </a:pPr>
                      <a:endParaRPr lang="en-US" sz="400" b="0" i="0" u="none" strike="noStrike" dirty="0">
                        <a:solidFill>
                          <a:srgbClr val="000000"/>
                        </a:solidFill>
                        <a:effectLst/>
                        <a:latin typeface="Arial" panose="020B0604020202020204" pitchFamily="34" charset="0"/>
                      </a:endParaRPr>
                    </a:p>
                  </a:txBody>
                  <a:tcPr marL="0" marR="0" marT="0" marB="0" anchor="b"/>
                </a:tc>
                <a:tc rowSpan="17" hMerge="1">
                  <a:txBody>
                    <a:bodyPr/>
                    <a:lstStyle/>
                    <a:p>
                      <a:endParaRPr lang="en-US"/>
                    </a:p>
                  </a:txBody>
                  <a:tcPr/>
                </a:tc>
                <a:extLst>
                  <a:ext uri="{0D108BD9-81ED-4DB2-BD59-A6C34878D82A}">
                    <a16:rowId xmlns:a16="http://schemas.microsoft.com/office/drawing/2014/main" val="3528507245"/>
                  </a:ext>
                </a:extLst>
              </a:tr>
              <a:tr h="148533">
                <a:tc gridSpan="3">
                  <a:txBody>
                    <a:bodyPr/>
                    <a:lstStyle/>
                    <a:p>
                      <a:pPr algn="l" fontAlgn="t">
                        <a:buNone/>
                      </a:pPr>
                      <a:r>
                        <a:rPr lang="en-US" sz="600" u="none" strike="noStrike">
                          <a:effectLst/>
                        </a:rPr>
                        <a:t>Type</a:t>
                      </a:r>
                      <a:endParaRPr lang="en-US" sz="600" b="1" i="0" u="none" strike="noStrike">
                        <a:solidFill>
                          <a:srgbClr val="005DAA"/>
                        </a:solidFill>
                        <a:effectLst/>
                        <a:latin typeface="Arial Unicode MS"/>
                      </a:endParaRPr>
                    </a:p>
                  </a:txBody>
                  <a:tcPr marL="0" marR="0" marT="0" marB="0"/>
                </a:tc>
                <a:tc hMerge="1">
                  <a:txBody>
                    <a:bodyPr/>
                    <a:lstStyle/>
                    <a:p>
                      <a:endParaRPr lang="en-US"/>
                    </a:p>
                  </a:txBody>
                  <a:tcPr/>
                </a:tc>
                <a:tc hMerge="1">
                  <a:txBody>
                    <a:bodyPr/>
                    <a:lstStyle/>
                    <a:p>
                      <a:endParaRPr lang="en-US"/>
                    </a:p>
                  </a:txBody>
                  <a:tcPr/>
                </a:tc>
                <a:tc gridSpan="3">
                  <a:txBody>
                    <a:bodyPr/>
                    <a:lstStyle/>
                    <a:p>
                      <a:pPr algn="r" fontAlgn="t">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tc>
                <a:tc hMerge="1">
                  <a:txBody>
                    <a:bodyPr/>
                    <a:lstStyle/>
                    <a:p>
                      <a:endParaRPr lang="en-US"/>
                    </a:p>
                  </a:txBody>
                  <a:tcPr/>
                </a:tc>
                <a:tc hMerge="1">
                  <a:txBody>
                    <a:bodyPr/>
                    <a:lstStyle/>
                    <a:p>
                      <a:endParaRPr lang="en-US"/>
                    </a:p>
                  </a:txBody>
                  <a:tcPr/>
                </a:tc>
                <a:tc gridSpan="2">
                  <a:txBody>
                    <a:bodyPr/>
                    <a:lstStyle/>
                    <a:p>
                      <a:pPr algn="r" fontAlgn="t">
                        <a:buNone/>
                      </a:pPr>
                      <a:r>
                        <a:rPr lang="en-US" sz="600" u="none" strike="noStrike">
                          <a:effectLst/>
                        </a:rPr>
                        <a:t>Total</a:t>
                      </a:r>
                      <a:endParaRPr lang="en-US" sz="600" b="1" i="0" u="none" strike="noStrike">
                        <a:solidFill>
                          <a:srgbClr val="000000"/>
                        </a:solidFill>
                        <a:effectLst/>
                        <a:latin typeface="Arial Unicode MS"/>
                      </a:endParaRPr>
                    </a:p>
                  </a:txBody>
                  <a:tcPr marL="0" marR="0" marT="0" marB="0"/>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066796970"/>
                  </a:ext>
                </a:extLst>
              </a:tr>
              <a:tr h="129178">
                <a:tc gridSpan="3">
                  <a:txBody>
                    <a:bodyPr/>
                    <a:lstStyle/>
                    <a:p>
                      <a:pPr algn="l" fontAlgn="t">
                        <a:buNone/>
                      </a:pPr>
                      <a:r>
                        <a:rPr lang="en-US" sz="600" u="none" strike="noStrike">
                          <a:effectLst/>
                        </a:rPr>
                        <a:t>Annual Fund</a:t>
                      </a:r>
                      <a:endParaRPr lang="en-US" sz="600" b="1" i="0" u="none" strike="noStrike">
                        <a:solidFill>
                          <a:srgbClr val="000000"/>
                        </a:solidFill>
                        <a:effectLst/>
                        <a:latin typeface="Arial Unicode MS"/>
                      </a:endParaRPr>
                    </a:p>
                  </a:txBody>
                  <a:tcPr marL="0" marR="0" marT="0" marB="0"/>
                </a:tc>
                <a:tc hMerge="1">
                  <a:txBody>
                    <a:bodyPr/>
                    <a:lstStyle/>
                    <a:p>
                      <a:endParaRPr lang="en-US"/>
                    </a:p>
                  </a:txBody>
                  <a:tcPr/>
                </a:tc>
                <a:tc hMerge="1">
                  <a:txBody>
                    <a:bodyPr/>
                    <a:lstStyle/>
                    <a:p>
                      <a:endParaRPr lang="en-US"/>
                    </a:p>
                  </a:txBody>
                  <a:tcPr/>
                </a:tc>
                <a:tc gridSpan="3">
                  <a:txBody>
                    <a:bodyPr/>
                    <a:lstStyle/>
                    <a:p>
                      <a:pPr algn="r" fontAlgn="t">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tc>
                <a:tc hMerge="1">
                  <a:txBody>
                    <a:bodyPr/>
                    <a:lstStyle/>
                    <a:p>
                      <a:endParaRPr lang="en-US"/>
                    </a:p>
                  </a:txBody>
                  <a:tcPr/>
                </a:tc>
                <a:tc hMerge="1">
                  <a:txBody>
                    <a:bodyPr/>
                    <a:lstStyle/>
                    <a:p>
                      <a:endParaRPr lang="en-US"/>
                    </a:p>
                  </a:txBody>
                  <a:tcPr/>
                </a:tc>
                <a:tc gridSpan="2">
                  <a:txBody>
                    <a:bodyPr/>
                    <a:lstStyle/>
                    <a:p>
                      <a:pPr algn="r" fontAlgn="t">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974361413"/>
                  </a:ext>
                </a:extLst>
              </a:tr>
              <a:tr h="120176">
                <a:tc gridSpan="3">
                  <a:txBody>
                    <a:bodyPr/>
                    <a:lstStyle/>
                    <a:p>
                      <a:pPr algn="l" fontAlgn="b">
                        <a:buNone/>
                      </a:pPr>
                      <a:r>
                        <a:rPr lang="en-US" sz="500" u="none" strike="noStrike">
                          <a:effectLst/>
                        </a:rPr>
                        <a:t>Disaster Response</a:t>
                      </a:r>
                      <a:endParaRPr lang="en-US" sz="500" b="0" i="1" u="none" strike="noStrike">
                        <a:solidFill>
                          <a:srgbClr val="000000"/>
                        </a:solidFill>
                        <a:effectLst/>
                        <a:latin typeface="Arial Unicode MS"/>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algn="r" fontAlgn="b">
                        <a:buNone/>
                      </a:pPr>
                      <a:r>
                        <a:rPr lang="en-US" sz="600" u="none" strike="noStrike">
                          <a:effectLst/>
                        </a:rPr>
                        <a:t>$890.00</a:t>
                      </a:r>
                      <a:endParaRPr lang="en-US" sz="6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rowSpan="2" gridSpan="2">
                  <a:txBody>
                    <a:bodyPr/>
                    <a:lstStyle/>
                    <a:p>
                      <a:pPr algn="r" fontAlgn="b">
                        <a:buNone/>
                      </a:pPr>
                      <a:r>
                        <a:rPr lang="en-US" sz="600" u="none" strike="noStrike">
                          <a:effectLst/>
                        </a:rPr>
                        <a:t>$17,127.70</a:t>
                      </a:r>
                      <a:endParaRPr lang="en-US" sz="600" b="1" i="0" u="none" strike="noStrike">
                        <a:solidFill>
                          <a:srgbClr val="000000"/>
                        </a:solidFill>
                        <a:effectLst/>
                        <a:latin typeface="Arial" panose="020B0604020202020204" pitchFamily="34" charset="0"/>
                      </a:endParaRPr>
                    </a:p>
                  </a:txBody>
                  <a:tcPr marL="0" marR="0" marT="0" marB="0" anchor="b"/>
                </a:tc>
                <a:tc rowSpan="2"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343210465"/>
                  </a:ext>
                </a:extLst>
              </a:tr>
              <a:tr h="194443">
                <a:tc gridSpan="3">
                  <a:txBody>
                    <a:bodyPr/>
                    <a:lstStyle/>
                    <a:p>
                      <a:pPr algn="l" fontAlgn="b">
                        <a:buNone/>
                      </a:pPr>
                      <a:r>
                        <a:rPr lang="en-US" sz="500" u="none" strike="noStrike">
                          <a:effectLst/>
                        </a:rPr>
                        <a:t>SHARE</a:t>
                      </a:r>
                      <a:endParaRPr lang="en-US" sz="500" b="0" i="1" u="none" strike="noStrike">
                        <a:solidFill>
                          <a:srgbClr val="000000"/>
                        </a:solidFill>
                        <a:effectLst/>
                        <a:latin typeface="Arial Unicode MS"/>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algn="r" fontAlgn="b">
                        <a:buNone/>
                      </a:pPr>
                      <a:r>
                        <a:rPr lang="en-US" sz="600" u="none" strike="noStrike">
                          <a:effectLst/>
                        </a:rPr>
                        <a:t>$16,237.70</a:t>
                      </a:r>
                      <a:endParaRPr lang="en-US" sz="6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425531518"/>
                  </a:ext>
                </a:extLst>
              </a:tr>
              <a:tr h="104667">
                <a:tc gridSpan="3">
                  <a:txBody>
                    <a:bodyPr/>
                    <a:lstStyle/>
                    <a:p>
                      <a:pPr algn="l" fontAlgn="b">
                        <a:buNone/>
                      </a:pPr>
                      <a:r>
                        <a:rPr lang="en-US" sz="500" u="none" strike="noStrike">
                          <a:effectLst/>
                        </a:rPr>
                        <a:t> </a:t>
                      </a:r>
                      <a:endParaRPr lang="en-US" sz="500" b="0" i="1"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algn="r" fontAlgn="ctr">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gridSpan="2">
                  <a:txBody>
                    <a:bodyPr/>
                    <a:lstStyle/>
                    <a:p>
                      <a:pPr algn="r" fontAlgn="ctr">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55677346"/>
                  </a:ext>
                </a:extLst>
              </a:tr>
              <a:tr h="129178">
                <a:tc gridSpan="3">
                  <a:txBody>
                    <a:bodyPr/>
                    <a:lstStyle/>
                    <a:p>
                      <a:pPr algn="l" fontAlgn="t">
                        <a:buNone/>
                      </a:pPr>
                      <a:r>
                        <a:rPr lang="en-US" sz="600" u="none" strike="noStrike">
                          <a:effectLst/>
                        </a:rPr>
                        <a:t>PolioPlus Fund</a:t>
                      </a:r>
                      <a:endParaRPr lang="en-US" sz="600" b="1" i="0" u="none" strike="noStrike">
                        <a:solidFill>
                          <a:srgbClr val="000000"/>
                        </a:solidFill>
                        <a:effectLst/>
                        <a:latin typeface="Arial Unicode MS"/>
                      </a:endParaRPr>
                    </a:p>
                  </a:txBody>
                  <a:tcPr marL="0" marR="0" marT="0" marB="0"/>
                </a:tc>
                <a:tc hMerge="1">
                  <a:txBody>
                    <a:bodyPr/>
                    <a:lstStyle/>
                    <a:p>
                      <a:endParaRPr lang="en-US"/>
                    </a:p>
                  </a:txBody>
                  <a:tcPr/>
                </a:tc>
                <a:tc hMerge="1">
                  <a:txBody>
                    <a:bodyPr/>
                    <a:lstStyle/>
                    <a:p>
                      <a:endParaRPr lang="en-US"/>
                    </a:p>
                  </a:txBody>
                  <a:tcPr/>
                </a:tc>
                <a:tc gridSpan="3">
                  <a:txBody>
                    <a:bodyPr/>
                    <a:lstStyle/>
                    <a:p>
                      <a:pPr algn="r" fontAlgn="t">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tc>
                <a:tc hMerge="1">
                  <a:txBody>
                    <a:bodyPr/>
                    <a:lstStyle/>
                    <a:p>
                      <a:endParaRPr lang="en-US"/>
                    </a:p>
                  </a:txBody>
                  <a:tcPr/>
                </a:tc>
                <a:tc hMerge="1">
                  <a:txBody>
                    <a:bodyPr/>
                    <a:lstStyle/>
                    <a:p>
                      <a:endParaRPr lang="en-US"/>
                    </a:p>
                  </a:txBody>
                  <a:tcPr/>
                </a:tc>
                <a:tc gridSpan="2">
                  <a:txBody>
                    <a:bodyPr/>
                    <a:lstStyle/>
                    <a:p>
                      <a:pPr algn="r" fontAlgn="t">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190258343"/>
                  </a:ext>
                </a:extLst>
              </a:tr>
              <a:tr h="120176">
                <a:tc gridSpan="3">
                  <a:txBody>
                    <a:bodyPr/>
                    <a:lstStyle/>
                    <a:p>
                      <a:pPr algn="l" fontAlgn="b">
                        <a:buNone/>
                      </a:pPr>
                      <a:r>
                        <a:rPr lang="en-US" sz="500" u="none" strike="noStrike">
                          <a:effectLst/>
                        </a:rPr>
                        <a:t>PolioPlus</a:t>
                      </a:r>
                      <a:endParaRPr lang="en-US" sz="500" b="0" i="1" u="none" strike="noStrike">
                        <a:solidFill>
                          <a:srgbClr val="000000"/>
                        </a:solidFill>
                        <a:effectLst/>
                        <a:latin typeface="Arial Unicode MS"/>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algn="r" fontAlgn="b">
                        <a:buNone/>
                      </a:pPr>
                      <a:r>
                        <a:rPr lang="en-US" sz="600" u="none" strike="noStrike">
                          <a:effectLst/>
                        </a:rPr>
                        <a:t>$600.00</a:t>
                      </a:r>
                      <a:endParaRPr lang="en-US" sz="6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2">
                  <a:txBody>
                    <a:bodyPr/>
                    <a:lstStyle/>
                    <a:p>
                      <a:pPr algn="r" fontAlgn="b">
                        <a:buNone/>
                      </a:pPr>
                      <a:r>
                        <a:rPr lang="en-US" sz="600" u="none" strike="noStrike">
                          <a:effectLst/>
                        </a:rPr>
                        <a:t>$600.00</a:t>
                      </a:r>
                      <a:endParaRPr lang="en-US" sz="6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425444699"/>
                  </a:ext>
                </a:extLst>
              </a:tr>
              <a:tr h="104667">
                <a:tc gridSpan="3">
                  <a:txBody>
                    <a:bodyPr/>
                    <a:lstStyle/>
                    <a:p>
                      <a:pPr algn="l" fontAlgn="b">
                        <a:buNone/>
                      </a:pPr>
                      <a:r>
                        <a:rPr lang="en-US" sz="500" u="none" strike="noStrike">
                          <a:effectLst/>
                        </a:rPr>
                        <a:t> </a:t>
                      </a:r>
                      <a:endParaRPr lang="en-US" sz="500" b="0" i="1"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algn="r" fontAlgn="ctr">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gridSpan="2">
                  <a:txBody>
                    <a:bodyPr/>
                    <a:lstStyle/>
                    <a:p>
                      <a:pPr algn="r" fontAlgn="ctr">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577332718"/>
                  </a:ext>
                </a:extLst>
              </a:tr>
              <a:tr h="129178">
                <a:tc gridSpan="3">
                  <a:txBody>
                    <a:bodyPr/>
                    <a:lstStyle/>
                    <a:p>
                      <a:pPr algn="l" fontAlgn="t">
                        <a:buNone/>
                      </a:pPr>
                      <a:r>
                        <a:rPr lang="en-US" sz="600" u="none" strike="noStrike">
                          <a:effectLst/>
                        </a:rPr>
                        <a:t>Endowment Fund</a:t>
                      </a:r>
                      <a:endParaRPr lang="en-US" sz="600" b="1" i="0" u="none" strike="noStrike">
                        <a:solidFill>
                          <a:srgbClr val="000000"/>
                        </a:solidFill>
                        <a:effectLst/>
                        <a:latin typeface="Arial Unicode MS"/>
                      </a:endParaRPr>
                    </a:p>
                  </a:txBody>
                  <a:tcPr marL="0" marR="0" marT="0" marB="0"/>
                </a:tc>
                <a:tc hMerge="1">
                  <a:txBody>
                    <a:bodyPr/>
                    <a:lstStyle/>
                    <a:p>
                      <a:endParaRPr lang="en-US"/>
                    </a:p>
                  </a:txBody>
                  <a:tcPr/>
                </a:tc>
                <a:tc hMerge="1">
                  <a:txBody>
                    <a:bodyPr/>
                    <a:lstStyle/>
                    <a:p>
                      <a:endParaRPr lang="en-US"/>
                    </a:p>
                  </a:txBody>
                  <a:tcPr/>
                </a:tc>
                <a:tc gridSpan="3">
                  <a:txBody>
                    <a:bodyPr/>
                    <a:lstStyle/>
                    <a:p>
                      <a:pPr algn="r" fontAlgn="t">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tc>
                <a:tc hMerge="1">
                  <a:txBody>
                    <a:bodyPr/>
                    <a:lstStyle/>
                    <a:p>
                      <a:endParaRPr lang="en-US"/>
                    </a:p>
                  </a:txBody>
                  <a:tcPr/>
                </a:tc>
                <a:tc hMerge="1">
                  <a:txBody>
                    <a:bodyPr/>
                    <a:lstStyle/>
                    <a:p>
                      <a:endParaRPr lang="en-US"/>
                    </a:p>
                  </a:txBody>
                  <a:tcPr/>
                </a:tc>
                <a:tc gridSpan="2">
                  <a:txBody>
                    <a:bodyPr/>
                    <a:lstStyle/>
                    <a:p>
                      <a:pPr algn="r" fontAlgn="t">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625944642"/>
                  </a:ext>
                </a:extLst>
              </a:tr>
              <a:tr h="172838">
                <a:tc gridSpan="3">
                  <a:txBody>
                    <a:bodyPr/>
                    <a:lstStyle/>
                    <a:p>
                      <a:pPr algn="l" fontAlgn="b">
                        <a:buNone/>
                      </a:pPr>
                      <a:r>
                        <a:rPr lang="en-US" sz="500" u="none" strike="noStrike">
                          <a:effectLst/>
                        </a:rPr>
                        <a:t>Rotary Peace Centers General Support</a:t>
                      </a:r>
                      <a:endParaRPr lang="en-US" sz="500" b="0" i="1" u="none" strike="noStrike">
                        <a:solidFill>
                          <a:srgbClr val="000000"/>
                        </a:solidFill>
                        <a:effectLst/>
                        <a:latin typeface="Arial Unicode MS"/>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algn="r" fontAlgn="b">
                        <a:buNone/>
                      </a:pPr>
                      <a:r>
                        <a:rPr lang="en-US" sz="600" u="none" strike="noStrike">
                          <a:effectLst/>
                        </a:rPr>
                        <a:t>$100.00</a:t>
                      </a:r>
                      <a:endParaRPr lang="en-US" sz="6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2">
                  <a:txBody>
                    <a:bodyPr/>
                    <a:lstStyle/>
                    <a:p>
                      <a:pPr algn="r" fontAlgn="b">
                        <a:buNone/>
                      </a:pPr>
                      <a:r>
                        <a:rPr lang="en-US" sz="600" u="none" strike="noStrike">
                          <a:effectLst/>
                        </a:rPr>
                        <a:t>$100.00</a:t>
                      </a:r>
                      <a:endParaRPr lang="en-US" sz="6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62500952"/>
                  </a:ext>
                </a:extLst>
              </a:tr>
              <a:tr h="104667">
                <a:tc gridSpan="3">
                  <a:txBody>
                    <a:bodyPr/>
                    <a:lstStyle/>
                    <a:p>
                      <a:pPr algn="l" fontAlgn="b">
                        <a:buNone/>
                      </a:pPr>
                      <a:r>
                        <a:rPr lang="en-US" sz="500" u="none" strike="noStrike">
                          <a:effectLst/>
                        </a:rPr>
                        <a:t> </a:t>
                      </a:r>
                      <a:endParaRPr lang="en-US" sz="500" b="0" i="1"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algn="r" fontAlgn="ctr">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gridSpan="2">
                  <a:txBody>
                    <a:bodyPr/>
                    <a:lstStyle/>
                    <a:p>
                      <a:pPr algn="r" fontAlgn="ctr">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144023614"/>
                  </a:ext>
                </a:extLst>
              </a:tr>
              <a:tr h="104667">
                <a:tc gridSpan="3">
                  <a:txBody>
                    <a:bodyPr/>
                    <a:lstStyle/>
                    <a:p>
                      <a:pPr algn="l" fontAlgn="ctr">
                        <a:buNone/>
                      </a:pPr>
                      <a:r>
                        <a:rPr lang="en-US" sz="600" u="none" strike="noStrike">
                          <a:effectLst/>
                        </a:rPr>
                        <a:t> </a:t>
                      </a:r>
                      <a:endParaRPr lang="en-US" sz="600" b="1" i="0" u="none" strike="noStrike">
                        <a:solidFill>
                          <a:srgbClr val="00246C"/>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gridSpan="3">
                  <a:txBody>
                    <a:bodyPr/>
                    <a:lstStyle/>
                    <a:p>
                      <a:pPr algn="r" fontAlgn="ctr">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gridSpan="2">
                  <a:txBody>
                    <a:bodyPr/>
                    <a:lstStyle/>
                    <a:p>
                      <a:pPr algn="r" fontAlgn="ctr">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095032077"/>
                  </a:ext>
                </a:extLst>
              </a:tr>
              <a:tr h="143581">
                <a:tc gridSpan="3">
                  <a:txBody>
                    <a:bodyPr/>
                    <a:lstStyle/>
                    <a:p>
                      <a:pPr algn="l" fontAlgn="ctr">
                        <a:buNone/>
                      </a:pPr>
                      <a:r>
                        <a:rPr lang="en-US" sz="600" u="none" strike="noStrike">
                          <a:effectLst/>
                        </a:rPr>
                        <a:t>Sub Total</a:t>
                      </a:r>
                      <a:endParaRPr lang="en-US" sz="600" b="1"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gridSpan="3">
                  <a:txBody>
                    <a:bodyPr/>
                    <a:lstStyle/>
                    <a:p>
                      <a:pPr algn="r" fontAlgn="ctr">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gridSpan="2">
                  <a:txBody>
                    <a:bodyPr/>
                    <a:lstStyle/>
                    <a:p>
                      <a:pPr algn="r" fontAlgn="ctr">
                        <a:buNone/>
                      </a:pPr>
                      <a:r>
                        <a:rPr lang="en-US" sz="600" u="none" strike="noStrike">
                          <a:effectLst/>
                        </a:rPr>
                        <a:t>$17,827.70</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274382323"/>
                  </a:ext>
                </a:extLst>
              </a:tr>
              <a:tr h="110724">
                <a:tc gridSpan="6">
                  <a:txBody>
                    <a:bodyPr/>
                    <a:lstStyle/>
                    <a:p>
                      <a:pPr algn="l" fontAlgn="ctr">
                        <a:buNone/>
                      </a:pPr>
                      <a:r>
                        <a:rPr lang="en-US" sz="500" u="none" strike="noStrike">
                          <a:effectLst/>
                        </a:rPr>
                        <a:t> </a:t>
                      </a:r>
                      <a:endParaRPr lang="en-US" sz="500" b="0" i="1"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r" fontAlgn="ctr">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077784503"/>
                  </a:ext>
                </a:extLst>
              </a:tr>
              <a:tr h="129178">
                <a:tc gridSpan="6">
                  <a:txBody>
                    <a:bodyPr/>
                    <a:lstStyle/>
                    <a:p>
                      <a:pPr algn="l" fontAlgn="ctr">
                        <a:buNone/>
                      </a:pPr>
                      <a:r>
                        <a:rPr lang="en-US" sz="600" u="none" strike="noStrike">
                          <a:effectLst/>
                        </a:rPr>
                        <a:t> </a:t>
                      </a:r>
                      <a:endParaRPr lang="en-US" sz="600" b="0"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r" fontAlgn="ctr">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128709324"/>
                  </a:ext>
                </a:extLst>
              </a:tr>
              <a:tr h="216047">
                <a:tc gridSpan="3">
                  <a:txBody>
                    <a:bodyPr/>
                    <a:lstStyle/>
                    <a:p>
                      <a:pPr algn="l" fontAlgn="ctr">
                        <a:buNone/>
                      </a:pPr>
                      <a:r>
                        <a:rPr lang="en-US" sz="700" u="none" strike="noStrike">
                          <a:effectLst/>
                        </a:rPr>
                        <a:t>Total Giving</a:t>
                      </a:r>
                      <a:endParaRPr lang="en-US" sz="700" b="1"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gridSpan="3">
                  <a:txBody>
                    <a:bodyPr/>
                    <a:lstStyle/>
                    <a:p>
                      <a:pPr algn="r" fontAlgn="ctr">
                        <a:buNone/>
                      </a:pP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gridSpan="2">
                  <a:txBody>
                    <a:bodyPr/>
                    <a:lstStyle/>
                    <a:p>
                      <a:pPr algn="r" fontAlgn="ctr">
                        <a:buNone/>
                      </a:pPr>
                      <a:r>
                        <a:rPr lang="en-US" sz="600" u="none" strike="noStrike">
                          <a:effectLst/>
                        </a:rPr>
                        <a:t>$17,827.70</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914049944"/>
                  </a:ext>
                </a:extLst>
              </a:tr>
              <a:tr h="288063">
                <a:tc gridSpan="8">
                  <a:txBody>
                    <a:bodyPr/>
                    <a:lstStyle/>
                    <a:p>
                      <a:pPr algn="l" fontAlgn="b">
                        <a:buNone/>
                      </a:pPr>
                      <a:r>
                        <a:rPr lang="en-US" sz="700" u="none" strike="noStrike">
                          <a:effectLst/>
                        </a:rPr>
                        <a:t>Bequest/Legacy Society and Benefactor Commitments*</a:t>
                      </a:r>
                      <a:endParaRPr lang="en-US" sz="700" b="1" i="0" u="none" strike="noStrike">
                        <a:solidFill>
                          <a:srgbClr val="17458F"/>
                        </a:solidFill>
                        <a:effectLst/>
                        <a:latin typeface="Arial Unicode MS"/>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823803442"/>
                  </a:ext>
                </a:extLst>
              </a:tr>
              <a:tr h="157984">
                <a:tc gridSpan="5">
                  <a:txBody>
                    <a:bodyPr/>
                    <a:lstStyle/>
                    <a:p>
                      <a:pPr algn="l" fontAlgn="t">
                        <a:buNone/>
                      </a:pPr>
                      <a:r>
                        <a:rPr lang="en-US" sz="600" u="none" strike="noStrike">
                          <a:effectLst/>
                        </a:rPr>
                        <a:t>Type</a:t>
                      </a:r>
                      <a:endParaRPr lang="en-US" sz="600" b="1" i="0" u="none" strike="noStrike">
                        <a:solidFill>
                          <a:srgbClr val="005DAA"/>
                        </a:solidFill>
                        <a:effectLst/>
                        <a:latin typeface="Arial Unicode MS"/>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buNone/>
                      </a:pPr>
                      <a:r>
                        <a:rPr lang="en-US" sz="600" u="none" strike="noStrike">
                          <a:effectLst/>
                        </a:rPr>
                        <a:t>Total</a:t>
                      </a:r>
                      <a:endParaRPr lang="en-US" sz="600" b="1" i="0" u="none" strike="noStrike">
                        <a:solidFill>
                          <a:srgbClr val="000000"/>
                        </a:solidFill>
                        <a:effectLst/>
                        <a:latin typeface="Arial Unicode MS"/>
                      </a:endParaRPr>
                    </a:p>
                  </a:txBody>
                  <a:tcPr marL="0" marR="0" marT="0" marB="0"/>
                </a:tc>
                <a:tc hMerge="1">
                  <a:txBody>
                    <a:bodyPr/>
                    <a:lstStyle/>
                    <a:p>
                      <a:endParaRPr lang="en-US"/>
                    </a:p>
                  </a:txBody>
                  <a:tcPr/>
                </a:tc>
                <a:tc hMerge="1">
                  <a:txBody>
                    <a:bodyPr/>
                    <a:lstStyle/>
                    <a:p>
                      <a:endParaRPr lang="en-US"/>
                    </a:p>
                  </a:txBody>
                  <a:tcPr/>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849117727"/>
                  </a:ext>
                </a:extLst>
              </a:tr>
              <a:tr h="108024">
                <a:tc gridSpan="5">
                  <a:txBody>
                    <a:bodyPr/>
                    <a:lstStyle/>
                    <a:p>
                      <a:pPr algn="l" fontAlgn="t">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buNone/>
                      </a:pPr>
                      <a:r>
                        <a:rPr lang="en-US" sz="600" u="none" strike="noStrike">
                          <a:effectLst/>
                        </a:rPr>
                        <a:t> </a:t>
                      </a:r>
                      <a:endParaRPr lang="en-US" sz="600" b="1" i="0" u="none" strike="noStrike">
                        <a:solidFill>
                          <a:srgbClr val="000000"/>
                        </a:solidFill>
                        <a:effectLst/>
                        <a:latin typeface="Arial" panose="020B0604020202020204" pitchFamily="34" charset="0"/>
                      </a:endParaRPr>
                    </a:p>
                  </a:txBody>
                  <a:tcPr marL="0" marR="0" marT="0" marB="0"/>
                </a:tc>
                <a:tc hMerge="1">
                  <a:txBody>
                    <a:bodyPr/>
                    <a:lstStyle/>
                    <a:p>
                      <a:endParaRPr lang="en-US"/>
                    </a:p>
                  </a:txBody>
                  <a:tcPr/>
                </a:tc>
                <a:tc hMerge="1">
                  <a:txBody>
                    <a:bodyPr/>
                    <a:lstStyle/>
                    <a:p>
                      <a:endParaRPr lang="en-US"/>
                    </a:p>
                  </a:txBody>
                  <a:tcPr/>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865820249"/>
                  </a:ext>
                </a:extLst>
              </a:tr>
              <a:tr h="120176">
                <a:tc gridSpan="5">
                  <a:txBody>
                    <a:bodyPr/>
                    <a:lstStyle/>
                    <a:p>
                      <a:pPr algn="l" fontAlgn="ctr">
                        <a:buNone/>
                      </a:pPr>
                      <a:r>
                        <a:rPr lang="en-US" sz="500" u="none" strike="noStrike">
                          <a:effectLst/>
                        </a:rPr>
                        <a:t>World Fund: Will</a:t>
                      </a:r>
                      <a:endParaRPr lang="en-US" sz="500" b="0" i="1"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ctr">
                        <a:buNone/>
                      </a:pPr>
                      <a:r>
                        <a:rPr lang="en-US" sz="600" u="none" strike="noStrike">
                          <a:effectLst/>
                        </a:rPr>
                        <a:t>$1,000.00</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74028502"/>
                  </a:ext>
                </a:extLst>
              </a:tr>
              <a:tr h="148533">
                <a:tc gridSpan="5">
                  <a:txBody>
                    <a:bodyPr/>
                    <a:lstStyle/>
                    <a:p>
                      <a:pPr algn="l" fontAlgn="ctr">
                        <a:buNone/>
                      </a:pPr>
                      <a:r>
                        <a:rPr lang="en-US" sz="600" u="none" strike="noStrike">
                          <a:effectLst/>
                        </a:rPr>
                        <a:t>Sub Total</a:t>
                      </a:r>
                      <a:endParaRPr lang="en-US" sz="600" b="1"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ctr">
                        <a:buNone/>
                      </a:pPr>
                      <a:r>
                        <a:rPr lang="en-US" sz="600" u="none" strike="noStrike">
                          <a:effectLst/>
                        </a:rPr>
                        <a:t>$1,000.00</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38893490"/>
                  </a:ext>
                </a:extLst>
              </a:tr>
              <a:tr h="148533">
                <a:tc gridSpan="5">
                  <a:txBody>
                    <a:bodyPr/>
                    <a:lstStyle/>
                    <a:p>
                      <a:pPr algn="l" fontAlgn="ctr">
                        <a:buNone/>
                      </a:pPr>
                      <a:r>
                        <a:rPr lang="en-US" sz="700" u="none" strike="noStrike">
                          <a:effectLst/>
                        </a:rPr>
                        <a:t>Total Commitments</a:t>
                      </a:r>
                      <a:endParaRPr lang="en-US" sz="700" b="1" i="0" u="none" strike="noStrike">
                        <a:solidFill>
                          <a:srgbClr val="000000"/>
                        </a:solidFill>
                        <a:effectLst/>
                        <a:latin typeface="Arial Unicode MS"/>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ctr">
                        <a:buNone/>
                      </a:pPr>
                      <a:r>
                        <a:rPr lang="en-US" sz="600" u="none" strike="noStrike">
                          <a:effectLst/>
                        </a:rPr>
                        <a:t>$1,000.00</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47480370"/>
                  </a:ext>
                </a:extLst>
              </a:tr>
              <a:tr h="259257">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400" u="none" strike="noStrike" dirty="0">
                          <a:effectLst/>
                        </a:rPr>
                        <a:t> </a:t>
                      </a:r>
                      <a:endParaRPr lang="en-US" sz="4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64480813"/>
                  </a:ext>
                </a:extLst>
              </a:tr>
            </a:tbl>
          </a:graphicData>
        </a:graphic>
      </p:graphicFrame>
      <p:pic>
        <p:nvPicPr>
          <p:cNvPr id="4" name="Picture 3" descr="Inserted picture RelID:1">
            <a:extLst>
              <a:ext uri="{FF2B5EF4-FFF2-40B4-BE49-F238E27FC236}">
                <a16:creationId xmlns:a16="http://schemas.microsoft.com/office/drawing/2014/main" id="{00000000-0008-0000-0000-000002000000}"/>
              </a:ext>
            </a:extLst>
          </p:cNvPr>
          <p:cNvPicPr>
            <a:picLocks noChangeAspect="1"/>
          </p:cNvPicPr>
          <p:nvPr/>
        </p:nvPicPr>
        <p:blipFill>
          <a:blip r:embed="rId8"/>
          <a:stretch>
            <a:fillRect/>
          </a:stretch>
        </p:blipFill>
        <p:spPr>
          <a:xfrm>
            <a:off x="7875558" y="3538537"/>
            <a:ext cx="55274" cy="45719"/>
          </a:xfrm>
          <a:prstGeom prst="rect">
            <a:avLst/>
          </a:prstGeom>
        </p:spPr>
      </p:pic>
      <p:pic>
        <p:nvPicPr>
          <p:cNvPr id="7" name="Picture 6" descr="Inserted picture RelID:1">
            <a:extLst>
              <a:ext uri="{FF2B5EF4-FFF2-40B4-BE49-F238E27FC236}">
                <a16:creationId xmlns:a16="http://schemas.microsoft.com/office/drawing/2014/main" id="{00000000-0008-0000-0000-000002000000}"/>
              </a:ext>
            </a:extLst>
          </p:cNvPr>
          <p:cNvPicPr>
            <a:picLocks noChangeAspect="1"/>
          </p:cNvPicPr>
          <p:nvPr/>
        </p:nvPicPr>
        <p:blipFill>
          <a:blip r:embed="rId8"/>
          <a:stretch>
            <a:fillRect/>
          </a:stretch>
        </p:blipFill>
        <p:spPr>
          <a:xfrm>
            <a:off x="5714764" y="2922212"/>
            <a:ext cx="3154426" cy="2537714"/>
          </a:xfrm>
          <a:prstGeom prst="rect">
            <a:avLst/>
          </a:prstGeom>
        </p:spPr>
      </p:pic>
    </p:spTree>
    <p:custDataLst>
      <p:tags r:id="rId1"/>
    </p:custDataLst>
    <p:extLst>
      <p:ext uri="{BB962C8B-B14F-4D97-AF65-F5344CB8AC3E}">
        <p14:creationId xmlns:p14="http://schemas.microsoft.com/office/powerpoint/2010/main" val="14678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2E423-3276-8016-740A-AF38CA34566D}"/>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E18D8F48-E80A-F9E5-4E10-0F0A30AFC0B7}"/>
              </a:ext>
            </a:extLst>
          </p:cNvPr>
          <p:cNvSpPr>
            <a:spLocks noGrp="1"/>
          </p:cNvSpPr>
          <p:nvPr>
            <p:ph type="title"/>
          </p:nvPr>
        </p:nvSpPr>
        <p:spPr>
          <a:xfrm>
            <a:off x="381000" y="1"/>
            <a:ext cx="11506200" cy="1540042"/>
          </a:xfrm>
        </p:spPr>
        <p:txBody>
          <a:bodyPr/>
          <a:lstStyle/>
          <a:p>
            <a:r>
              <a:rPr lang="en-US" dirty="0"/>
              <a:t>Club </a:t>
            </a:r>
            <a:r>
              <a:rPr lang="en-US" dirty="0" err="1"/>
              <a:t>FUNdraising</a:t>
            </a:r>
            <a:r>
              <a:rPr lang="en-US" dirty="0"/>
              <a:t> analysis</a:t>
            </a:r>
          </a:p>
        </p:txBody>
      </p:sp>
      <p:graphicFrame>
        <p:nvGraphicFramePr>
          <p:cNvPr id="47" name="Chart 46">
            <a:extLst>
              <a:ext uri="{FF2B5EF4-FFF2-40B4-BE49-F238E27FC236}">
                <a16:creationId xmlns:a16="http://schemas.microsoft.com/office/drawing/2014/main" id="{1F0E99C2-0650-ED9B-F5F3-AE5E7B27548F}"/>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D857A30C-C4F4-7CB5-A927-2D114E50A6CC}"/>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C2F65EFF-5D1E-18DA-E0F5-0895A290B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77" y="5166466"/>
            <a:ext cx="2272015" cy="1377973"/>
          </a:xfrm>
          <a:prstGeom prst="rect">
            <a:avLst/>
          </a:prstGeom>
        </p:spPr>
      </p:pic>
      <p:sp>
        <p:nvSpPr>
          <p:cNvPr id="8" name="Content Placeholder 7">
            <a:extLst>
              <a:ext uri="{FF2B5EF4-FFF2-40B4-BE49-F238E27FC236}">
                <a16:creationId xmlns:a16="http://schemas.microsoft.com/office/drawing/2014/main" id="{827F0F1D-91C5-C396-1D16-4C86CB69743B}"/>
              </a:ext>
            </a:extLst>
          </p:cNvPr>
          <p:cNvSpPr txBox="1">
            <a:spLocks/>
          </p:cNvSpPr>
          <p:nvPr/>
        </p:nvSpPr>
        <p:spPr>
          <a:xfrm>
            <a:off x="381000" y="1766791"/>
            <a:ext cx="11504966" cy="3038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US" b="1"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DB678460-6AE5-5EAC-883E-C133BA138B42}"/>
              </a:ext>
            </a:extLst>
          </p:cNvPr>
          <p:cNvPicPr>
            <a:picLocks noChangeAspect="1"/>
          </p:cNvPicPr>
          <p:nvPr/>
        </p:nvPicPr>
        <p:blipFill>
          <a:blip r:embed="rId7"/>
          <a:stretch>
            <a:fillRect/>
          </a:stretch>
        </p:blipFill>
        <p:spPr>
          <a:xfrm>
            <a:off x="381000" y="5577570"/>
            <a:ext cx="2280102" cy="859611"/>
          </a:xfrm>
          <a:prstGeom prst="rect">
            <a:avLst/>
          </a:prstGeom>
        </p:spPr>
      </p:pic>
      <p:pic>
        <p:nvPicPr>
          <p:cNvPr id="9" name="Picture 8">
            <a:extLst>
              <a:ext uri="{FF2B5EF4-FFF2-40B4-BE49-F238E27FC236}">
                <a16:creationId xmlns:a16="http://schemas.microsoft.com/office/drawing/2014/main" id="{F65F4A23-1351-1DF8-F170-1F9F026BF5FA}"/>
              </a:ext>
            </a:extLst>
          </p:cNvPr>
          <p:cNvPicPr>
            <a:picLocks noChangeAspect="1"/>
          </p:cNvPicPr>
          <p:nvPr/>
        </p:nvPicPr>
        <p:blipFill>
          <a:blip r:embed="rId8"/>
          <a:stretch>
            <a:fillRect/>
          </a:stretch>
        </p:blipFill>
        <p:spPr>
          <a:xfrm>
            <a:off x="1180166" y="1979151"/>
            <a:ext cx="8823864" cy="3162713"/>
          </a:xfrm>
          <a:prstGeom prst="rect">
            <a:avLst/>
          </a:prstGeom>
        </p:spPr>
      </p:pic>
    </p:spTree>
    <p:custDataLst>
      <p:tags r:id="rId1"/>
    </p:custDataLst>
    <p:extLst>
      <p:ext uri="{BB962C8B-B14F-4D97-AF65-F5344CB8AC3E}">
        <p14:creationId xmlns:p14="http://schemas.microsoft.com/office/powerpoint/2010/main" val="222278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E684C-8C70-95B1-579F-DF2313B0ACE1}"/>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8B6853E7-A21A-8863-4CD1-F59B00586A8E}"/>
              </a:ext>
            </a:extLst>
          </p:cNvPr>
          <p:cNvSpPr>
            <a:spLocks noGrp="1"/>
          </p:cNvSpPr>
          <p:nvPr>
            <p:ph type="title"/>
          </p:nvPr>
        </p:nvSpPr>
        <p:spPr>
          <a:xfrm>
            <a:off x="381000" y="1"/>
            <a:ext cx="11506200" cy="1540042"/>
          </a:xfrm>
        </p:spPr>
        <p:txBody>
          <a:bodyPr/>
          <a:lstStyle/>
          <a:p>
            <a:r>
              <a:rPr lang="en-US" dirty="0"/>
              <a:t>Club </a:t>
            </a:r>
            <a:r>
              <a:rPr lang="en-US" dirty="0" err="1"/>
              <a:t>FUNdraising</a:t>
            </a:r>
            <a:r>
              <a:rPr lang="en-US" dirty="0"/>
              <a:t> analysis</a:t>
            </a:r>
          </a:p>
        </p:txBody>
      </p:sp>
      <p:graphicFrame>
        <p:nvGraphicFramePr>
          <p:cNvPr id="47" name="Chart 46">
            <a:extLst>
              <a:ext uri="{FF2B5EF4-FFF2-40B4-BE49-F238E27FC236}">
                <a16:creationId xmlns:a16="http://schemas.microsoft.com/office/drawing/2014/main" id="{62C0CC57-1862-C7EB-4050-E1D39DA5FFBB}"/>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8BC30D11-65AE-17E7-9AEF-108622DC41D1}"/>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BE78971B-1DA0-3EF3-0683-6CF8DBB81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77" y="5166466"/>
            <a:ext cx="2272015" cy="1377973"/>
          </a:xfrm>
          <a:prstGeom prst="rect">
            <a:avLst/>
          </a:prstGeom>
        </p:spPr>
      </p:pic>
      <p:sp>
        <p:nvSpPr>
          <p:cNvPr id="8" name="Content Placeholder 7">
            <a:extLst>
              <a:ext uri="{FF2B5EF4-FFF2-40B4-BE49-F238E27FC236}">
                <a16:creationId xmlns:a16="http://schemas.microsoft.com/office/drawing/2014/main" id="{D76CB084-E2E0-289A-291C-E3CDAA175450}"/>
              </a:ext>
            </a:extLst>
          </p:cNvPr>
          <p:cNvSpPr txBox="1">
            <a:spLocks/>
          </p:cNvSpPr>
          <p:nvPr/>
        </p:nvSpPr>
        <p:spPr>
          <a:xfrm>
            <a:off x="381000" y="1766791"/>
            <a:ext cx="11504966" cy="3038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US" b="1"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99DD65F7-84A4-BDD7-EBB1-CBB2E7F07C1D}"/>
              </a:ext>
            </a:extLst>
          </p:cNvPr>
          <p:cNvPicPr>
            <a:picLocks noChangeAspect="1"/>
          </p:cNvPicPr>
          <p:nvPr/>
        </p:nvPicPr>
        <p:blipFill>
          <a:blip r:embed="rId7"/>
          <a:stretch>
            <a:fillRect/>
          </a:stretch>
        </p:blipFill>
        <p:spPr>
          <a:xfrm>
            <a:off x="381000" y="5577570"/>
            <a:ext cx="2280102" cy="859611"/>
          </a:xfrm>
          <a:prstGeom prst="rect">
            <a:avLst/>
          </a:prstGeom>
        </p:spPr>
      </p:pic>
      <p:sp>
        <p:nvSpPr>
          <p:cNvPr id="3" name="TextBox 2">
            <a:extLst>
              <a:ext uri="{FF2B5EF4-FFF2-40B4-BE49-F238E27FC236}">
                <a16:creationId xmlns:a16="http://schemas.microsoft.com/office/drawing/2014/main" id="{3C6269CF-011E-040D-7003-CA80B1B198B0}"/>
              </a:ext>
            </a:extLst>
          </p:cNvPr>
          <p:cNvSpPr txBox="1"/>
          <p:nvPr/>
        </p:nvSpPr>
        <p:spPr>
          <a:xfrm>
            <a:off x="2171699" y="2127649"/>
            <a:ext cx="7452477" cy="3038817"/>
          </a:xfrm>
          <a:prstGeom prst="rect">
            <a:avLst/>
          </a:prstGeom>
          <a:noFill/>
        </p:spPr>
        <p:txBody>
          <a:bodyPr wrap="square" rtlCol="0">
            <a:spAutoFit/>
          </a:bodyPr>
          <a:lstStyle/>
          <a:p>
            <a:endParaRPr lang="en-US" dirty="0"/>
          </a:p>
        </p:txBody>
      </p:sp>
      <p:graphicFrame>
        <p:nvGraphicFramePr>
          <p:cNvPr id="10" name="Table 9">
            <a:extLst>
              <a:ext uri="{FF2B5EF4-FFF2-40B4-BE49-F238E27FC236}">
                <a16:creationId xmlns:a16="http://schemas.microsoft.com/office/drawing/2014/main" id="{E870B644-41F5-F275-E4F4-6A8D52F590F4}"/>
              </a:ext>
            </a:extLst>
          </p:cNvPr>
          <p:cNvGraphicFramePr>
            <a:graphicFrameLocks noGrp="1"/>
          </p:cNvGraphicFramePr>
          <p:nvPr>
            <p:extLst>
              <p:ext uri="{D42A27DB-BD31-4B8C-83A1-F6EECF244321}">
                <p14:modId xmlns:p14="http://schemas.microsoft.com/office/powerpoint/2010/main" val="3364441454"/>
              </p:ext>
            </p:extLst>
          </p:nvPr>
        </p:nvGraphicFramePr>
        <p:xfrm>
          <a:off x="2890126" y="1740617"/>
          <a:ext cx="6691489" cy="4386222"/>
        </p:xfrm>
        <a:graphic>
          <a:graphicData uri="http://schemas.openxmlformats.org/drawingml/2006/table">
            <a:tbl>
              <a:tblPr>
                <a:tableStyleId>{5C22544A-7EE6-4342-B048-85BDC9FD1C3A}</a:tableStyleId>
              </a:tblPr>
              <a:tblGrid>
                <a:gridCol w="1077822">
                  <a:extLst>
                    <a:ext uri="{9D8B030D-6E8A-4147-A177-3AD203B41FA5}">
                      <a16:colId xmlns:a16="http://schemas.microsoft.com/office/drawing/2014/main" val="2291664853"/>
                    </a:ext>
                  </a:extLst>
                </a:gridCol>
                <a:gridCol w="1377218">
                  <a:extLst>
                    <a:ext uri="{9D8B030D-6E8A-4147-A177-3AD203B41FA5}">
                      <a16:colId xmlns:a16="http://schemas.microsoft.com/office/drawing/2014/main" val="2190857628"/>
                    </a:ext>
                  </a:extLst>
                </a:gridCol>
                <a:gridCol w="730524">
                  <a:extLst>
                    <a:ext uri="{9D8B030D-6E8A-4147-A177-3AD203B41FA5}">
                      <a16:colId xmlns:a16="http://schemas.microsoft.com/office/drawing/2014/main" val="1463150662"/>
                    </a:ext>
                  </a:extLst>
                </a:gridCol>
                <a:gridCol w="516458">
                  <a:extLst>
                    <a:ext uri="{9D8B030D-6E8A-4147-A177-3AD203B41FA5}">
                      <a16:colId xmlns:a16="http://schemas.microsoft.com/office/drawing/2014/main" val="4287400885"/>
                    </a:ext>
                  </a:extLst>
                </a:gridCol>
                <a:gridCol w="345803">
                  <a:extLst>
                    <a:ext uri="{9D8B030D-6E8A-4147-A177-3AD203B41FA5}">
                      <a16:colId xmlns:a16="http://schemas.microsoft.com/office/drawing/2014/main" val="3286522753"/>
                    </a:ext>
                  </a:extLst>
                </a:gridCol>
                <a:gridCol w="282929">
                  <a:extLst>
                    <a:ext uri="{9D8B030D-6E8A-4147-A177-3AD203B41FA5}">
                      <a16:colId xmlns:a16="http://schemas.microsoft.com/office/drawing/2014/main" val="2410266444"/>
                    </a:ext>
                  </a:extLst>
                </a:gridCol>
                <a:gridCol w="107784">
                  <a:extLst>
                    <a:ext uri="{9D8B030D-6E8A-4147-A177-3AD203B41FA5}">
                      <a16:colId xmlns:a16="http://schemas.microsoft.com/office/drawing/2014/main" val="3024645867"/>
                    </a:ext>
                  </a:extLst>
                </a:gridCol>
                <a:gridCol w="215565">
                  <a:extLst>
                    <a:ext uri="{9D8B030D-6E8A-4147-A177-3AD203B41FA5}">
                      <a16:colId xmlns:a16="http://schemas.microsoft.com/office/drawing/2014/main" val="2157697677"/>
                    </a:ext>
                  </a:extLst>
                </a:gridCol>
                <a:gridCol w="121255">
                  <a:extLst>
                    <a:ext uri="{9D8B030D-6E8A-4147-A177-3AD203B41FA5}">
                      <a16:colId xmlns:a16="http://schemas.microsoft.com/office/drawing/2014/main" val="100007082"/>
                    </a:ext>
                  </a:extLst>
                </a:gridCol>
                <a:gridCol w="694598">
                  <a:extLst>
                    <a:ext uri="{9D8B030D-6E8A-4147-A177-3AD203B41FA5}">
                      <a16:colId xmlns:a16="http://schemas.microsoft.com/office/drawing/2014/main" val="1052243468"/>
                    </a:ext>
                  </a:extLst>
                </a:gridCol>
                <a:gridCol w="574839">
                  <a:extLst>
                    <a:ext uri="{9D8B030D-6E8A-4147-A177-3AD203B41FA5}">
                      <a16:colId xmlns:a16="http://schemas.microsoft.com/office/drawing/2014/main" val="3274322165"/>
                    </a:ext>
                  </a:extLst>
                </a:gridCol>
                <a:gridCol w="646694">
                  <a:extLst>
                    <a:ext uri="{9D8B030D-6E8A-4147-A177-3AD203B41FA5}">
                      <a16:colId xmlns:a16="http://schemas.microsoft.com/office/drawing/2014/main" val="710472345"/>
                    </a:ext>
                  </a:extLst>
                </a:gridCol>
              </a:tblGrid>
              <a:tr h="130515">
                <a:tc>
                  <a:txBody>
                    <a:bodyPr/>
                    <a:lstStyle/>
                    <a:p>
                      <a:pPr algn="l" fontAlgn="ctr">
                        <a:buNone/>
                      </a:pPr>
                      <a:r>
                        <a:rPr lang="en-US" sz="700" u="none" strike="noStrike">
                          <a:effectLst/>
                        </a:rPr>
                        <a:t>District 7690</a:t>
                      </a:r>
                      <a:endParaRPr lang="en-US" sz="700" b="1" i="0" u="none" strike="noStrike">
                        <a:solidFill>
                          <a:srgbClr val="17458F"/>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7">
                  <a:txBody>
                    <a:bodyPr/>
                    <a:lstStyle/>
                    <a:p>
                      <a:pPr algn="r" fontAlgn="ctr">
                        <a:buNone/>
                      </a:pPr>
                      <a:r>
                        <a:rPr lang="en-US" sz="700" u="none" strike="noStrike">
                          <a:effectLst/>
                        </a:rPr>
                        <a:t> </a:t>
                      </a:r>
                      <a:endParaRPr lang="en-US" sz="7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02742353"/>
                  </a:ext>
                </a:extLst>
              </a:tr>
              <a:tr h="77876">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95480335"/>
                  </a:ext>
                </a:extLst>
              </a:tr>
              <a:tr h="77876">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529154060"/>
                  </a:ext>
                </a:extLst>
              </a:tr>
              <a:tr h="173058">
                <a:tc gridSpan="2">
                  <a:txBody>
                    <a:bodyPr/>
                    <a:lstStyle/>
                    <a:p>
                      <a:pPr algn="l" fontAlgn="ctr">
                        <a:buNone/>
                      </a:pPr>
                      <a:r>
                        <a:rPr lang="en-US" sz="600" u="none" strike="noStrike">
                          <a:effectLst/>
                        </a:rPr>
                        <a:t>Annual Fund Goal</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ctr">
                        <a:buNone/>
                      </a:pPr>
                      <a:r>
                        <a:rPr lang="en-US" sz="600" u="none" strike="noStrike">
                          <a:effectLst/>
                        </a:rPr>
                        <a:t>Annual Fund Contributions</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4">
                  <a:txBody>
                    <a:bodyPr/>
                    <a:lstStyle/>
                    <a:p>
                      <a:pPr algn="l" fontAlgn="ctr">
                        <a:buNone/>
                      </a:pPr>
                      <a:r>
                        <a:rPr lang="en-US" sz="600" u="none" strike="noStrike">
                          <a:effectLst/>
                        </a:rPr>
                        <a:t>Total Contributions*</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5627121"/>
                  </a:ext>
                </a:extLst>
              </a:tr>
              <a:tr h="115012">
                <a:tc>
                  <a:txBody>
                    <a:bodyPr/>
                    <a:lstStyle/>
                    <a:p>
                      <a:pPr algn="l" fontAlgn="ctr">
                        <a:buNone/>
                      </a:pPr>
                      <a:r>
                        <a:rPr lang="en-US" sz="600" u="none" strike="noStrike">
                          <a:effectLst/>
                        </a:rPr>
                        <a:t>2025-26</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r" fontAlgn="ctr">
                        <a:buNone/>
                      </a:pPr>
                      <a:r>
                        <a:rPr lang="en-US" sz="600" u="none" strike="noStrike">
                          <a:effectLst/>
                        </a:rPr>
                        <a:t>$12,000</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ctr">
                        <a:buNone/>
                      </a:pPr>
                      <a:r>
                        <a:rPr lang="en-US" sz="600" u="none" strike="noStrike">
                          <a:effectLst/>
                        </a:rPr>
                        <a:t>2025-26</a:t>
                      </a:r>
                      <a:endParaRPr lang="en-US" sz="600" b="0" i="0" u="none" strike="noStrike">
                        <a:solidFill>
                          <a:srgbClr val="000000"/>
                        </a:solidFill>
                        <a:effectLst/>
                        <a:latin typeface="Arial" panose="020B0604020202020204" pitchFamily="34" charset="0"/>
                      </a:endParaRPr>
                    </a:p>
                  </a:txBody>
                  <a:tcPr marL="0" marR="0" marT="0" marB="0" anchor="ctr"/>
                </a:tc>
                <a:tc gridSpan="2">
                  <a:txBody>
                    <a:bodyPr/>
                    <a:lstStyle/>
                    <a:p>
                      <a:pPr algn="r" fontAlgn="ctr">
                        <a:buNone/>
                      </a:pPr>
                      <a:r>
                        <a:rPr lang="en-US" sz="600" u="none" strike="noStrike">
                          <a:effectLst/>
                        </a:rPr>
                        <a:t>$19,851</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2025-26</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r" fontAlgn="ctr">
                        <a:buNone/>
                      </a:pPr>
                      <a:r>
                        <a:rPr lang="en-US" sz="600" u="none" strike="noStrike">
                          <a:effectLst/>
                        </a:rPr>
                        <a:t>$29,648</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481577849"/>
                  </a:ext>
                </a:extLst>
              </a:tr>
              <a:tr h="115012">
                <a:tc>
                  <a:txBody>
                    <a:bodyPr/>
                    <a:lstStyle/>
                    <a:p>
                      <a:pPr algn="l" fontAlgn="ctr">
                        <a:buNone/>
                      </a:pPr>
                      <a:r>
                        <a:rPr lang="en-US" sz="600" u="none" strike="noStrike">
                          <a:effectLst/>
                        </a:rPr>
                        <a:t>2024-25</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r" fontAlgn="ctr">
                        <a:buNone/>
                      </a:pPr>
                      <a:r>
                        <a:rPr lang="en-US" sz="600" u="none" strike="noStrike">
                          <a:effectLst/>
                        </a:rPr>
                        <a:t>$17,000</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ctr">
                        <a:buNone/>
                      </a:pPr>
                      <a:r>
                        <a:rPr lang="en-US" sz="600" u="none" strike="noStrike">
                          <a:effectLst/>
                        </a:rPr>
                        <a:t>2024-25</a:t>
                      </a:r>
                      <a:endParaRPr lang="en-US" sz="600" b="0" i="0" u="none" strike="noStrike">
                        <a:solidFill>
                          <a:srgbClr val="000000"/>
                        </a:solidFill>
                        <a:effectLst/>
                        <a:latin typeface="Arial" panose="020B0604020202020204" pitchFamily="34" charset="0"/>
                      </a:endParaRPr>
                    </a:p>
                  </a:txBody>
                  <a:tcPr marL="0" marR="0" marT="0" marB="0" anchor="ctr"/>
                </a:tc>
                <a:tc gridSpan="2">
                  <a:txBody>
                    <a:bodyPr/>
                    <a:lstStyle/>
                    <a:p>
                      <a:pPr algn="r" fontAlgn="ctr">
                        <a:buNone/>
                      </a:pPr>
                      <a:r>
                        <a:rPr lang="en-US" sz="600" u="none" strike="noStrike">
                          <a:effectLst/>
                        </a:rPr>
                        <a:t>$16,008</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2024-25</a:t>
                      </a:r>
                      <a:endParaRPr lang="en-US" sz="600" b="1" i="0" u="none" strike="noStrike">
                        <a:solidFill>
                          <a:srgbClr val="17458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r" fontAlgn="ctr">
                        <a:buNone/>
                      </a:pPr>
                      <a:r>
                        <a:rPr lang="en-US" sz="600" u="none" strike="noStrike">
                          <a:effectLst/>
                        </a:rPr>
                        <a:t>$39,026</a:t>
                      </a:r>
                      <a:endParaRPr lang="en-US" sz="600" b="1" i="0" u="none" strike="noStrike">
                        <a:solidFill>
                          <a:srgbClr val="17458F"/>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700723188"/>
                  </a:ext>
                </a:extLst>
              </a:tr>
              <a:tr h="115012">
                <a:tc>
                  <a:txBody>
                    <a:bodyPr/>
                    <a:lstStyle/>
                    <a:p>
                      <a:pPr algn="l" fontAlgn="ctr">
                        <a:buNone/>
                      </a:pPr>
                      <a:r>
                        <a:rPr lang="en-US" sz="600" u="none" strike="noStrike">
                          <a:effectLst/>
                        </a:rPr>
                        <a:t>2023-24</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r" fontAlgn="ctr">
                        <a:buNone/>
                      </a:pPr>
                      <a:r>
                        <a:rPr lang="en-US" sz="600" u="none" strike="noStrike">
                          <a:effectLst/>
                        </a:rPr>
                        <a:t>$16,000</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ctr">
                        <a:buNone/>
                      </a:pPr>
                      <a:r>
                        <a:rPr lang="en-US" sz="600" u="none" strike="noStrike">
                          <a:effectLst/>
                        </a:rPr>
                        <a:t>2023-24</a:t>
                      </a:r>
                      <a:endParaRPr lang="en-US" sz="600" b="1" i="0" u="none" strike="noStrike">
                        <a:solidFill>
                          <a:srgbClr val="17458F"/>
                        </a:solidFill>
                        <a:effectLst/>
                        <a:latin typeface="Arial" panose="020B0604020202020204" pitchFamily="34" charset="0"/>
                      </a:endParaRPr>
                    </a:p>
                  </a:txBody>
                  <a:tcPr marL="0" marR="0" marT="0" marB="0" anchor="ctr"/>
                </a:tc>
                <a:tc gridSpan="2">
                  <a:txBody>
                    <a:bodyPr/>
                    <a:lstStyle/>
                    <a:p>
                      <a:pPr algn="r" fontAlgn="ctr">
                        <a:buNone/>
                      </a:pPr>
                      <a:r>
                        <a:rPr lang="en-US" sz="600" u="none" strike="noStrike">
                          <a:effectLst/>
                        </a:rPr>
                        <a:t>$21,400</a:t>
                      </a:r>
                      <a:endParaRPr lang="en-US" sz="600" b="1" i="0" u="none" strike="noStrike">
                        <a:solidFill>
                          <a:srgbClr val="17458F"/>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2023-24</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r" fontAlgn="ctr">
                        <a:buNone/>
                      </a:pPr>
                      <a:r>
                        <a:rPr lang="en-US" sz="600" u="none" strike="noStrike">
                          <a:effectLst/>
                        </a:rPr>
                        <a:t>$32,600</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1667569703"/>
                  </a:ext>
                </a:extLst>
              </a:tr>
              <a:tr h="115012">
                <a:tc>
                  <a:txBody>
                    <a:bodyPr/>
                    <a:lstStyle/>
                    <a:p>
                      <a:pPr algn="l" fontAlgn="ctr">
                        <a:buNone/>
                      </a:pPr>
                      <a:r>
                        <a:rPr lang="en-US" sz="600" u="none" strike="noStrike">
                          <a:effectLst/>
                        </a:rPr>
                        <a:t>2022-23</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r" fontAlgn="ctr">
                        <a:buNone/>
                      </a:pPr>
                      <a:r>
                        <a:rPr lang="en-US" sz="600" u="none" strike="noStrike">
                          <a:effectLst/>
                        </a:rPr>
                        <a:t>$16,000</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ctr">
                        <a:buNone/>
                      </a:pPr>
                      <a:r>
                        <a:rPr lang="en-US" sz="600" u="none" strike="noStrike">
                          <a:effectLst/>
                        </a:rPr>
                        <a:t>2022-23</a:t>
                      </a:r>
                      <a:endParaRPr lang="en-US" sz="600" b="0" i="0" u="none" strike="noStrike">
                        <a:solidFill>
                          <a:srgbClr val="000000"/>
                        </a:solidFill>
                        <a:effectLst/>
                        <a:latin typeface="Arial" panose="020B0604020202020204" pitchFamily="34" charset="0"/>
                      </a:endParaRPr>
                    </a:p>
                  </a:txBody>
                  <a:tcPr marL="0" marR="0" marT="0" marB="0" anchor="ctr"/>
                </a:tc>
                <a:tc gridSpan="2">
                  <a:txBody>
                    <a:bodyPr/>
                    <a:lstStyle/>
                    <a:p>
                      <a:pPr algn="r" fontAlgn="ctr">
                        <a:buNone/>
                      </a:pPr>
                      <a:r>
                        <a:rPr lang="en-US" sz="600" u="none" strike="noStrike">
                          <a:effectLst/>
                        </a:rPr>
                        <a:t>$16,116</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2022-23</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r" fontAlgn="ctr">
                        <a:buNone/>
                      </a:pPr>
                      <a:r>
                        <a:rPr lang="en-US" sz="600" u="none" strike="noStrike">
                          <a:effectLst/>
                        </a:rPr>
                        <a:t>$26,467</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3849007420"/>
                  </a:ext>
                </a:extLst>
              </a:tr>
              <a:tr h="115012">
                <a:tc>
                  <a:txBody>
                    <a:bodyPr/>
                    <a:lstStyle/>
                    <a:p>
                      <a:pPr algn="l" fontAlgn="ctr">
                        <a:buNone/>
                      </a:pPr>
                      <a:r>
                        <a:rPr lang="en-US" sz="600" u="none" strike="noStrike">
                          <a:effectLst/>
                        </a:rPr>
                        <a:t>2021-22</a:t>
                      </a:r>
                      <a:endParaRPr lang="en-US" sz="600" b="1" i="0" u="none" strike="noStrike">
                        <a:solidFill>
                          <a:srgbClr val="17458F"/>
                        </a:solidFill>
                        <a:effectLst/>
                        <a:latin typeface="Arial" panose="020B0604020202020204" pitchFamily="34" charset="0"/>
                      </a:endParaRPr>
                    </a:p>
                  </a:txBody>
                  <a:tcPr marL="0" marR="0" marT="0" marB="0" anchor="ctr"/>
                </a:tc>
                <a:tc>
                  <a:txBody>
                    <a:bodyPr/>
                    <a:lstStyle/>
                    <a:p>
                      <a:pPr algn="r" fontAlgn="ctr">
                        <a:buNone/>
                      </a:pPr>
                      <a:r>
                        <a:rPr lang="en-US" sz="600" u="none" strike="noStrike">
                          <a:effectLst/>
                        </a:rPr>
                        <a:t>$18,000</a:t>
                      </a:r>
                      <a:endParaRPr lang="en-US" sz="600" b="1" i="0" u="none" strike="noStrike">
                        <a:solidFill>
                          <a:srgbClr val="17458F"/>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ctr">
                        <a:buNone/>
                      </a:pPr>
                      <a:r>
                        <a:rPr lang="en-US" sz="600" u="none" strike="noStrike">
                          <a:effectLst/>
                        </a:rPr>
                        <a:t>2021-22</a:t>
                      </a:r>
                      <a:endParaRPr lang="en-US" sz="600" b="0" i="0" u="none" strike="noStrike">
                        <a:solidFill>
                          <a:srgbClr val="000000"/>
                        </a:solidFill>
                        <a:effectLst/>
                        <a:latin typeface="Arial" panose="020B0604020202020204" pitchFamily="34" charset="0"/>
                      </a:endParaRPr>
                    </a:p>
                  </a:txBody>
                  <a:tcPr marL="0" marR="0" marT="0" marB="0" anchor="ctr"/>
                </a:tc>
                <a:tc gridSpan="2">
                  <a:txBody>
                    <a:bodyPr/>
                    <a:lstStyle/>
                    <a:p>
                      <a:pPr algn="r" fontAlgn="ctr">
                        <a:buNone/>
                      </a:pPr>
                      <a:r>
                        <a:rPr lang="en-US" sz="600" u="none" strike="noStrike">
                          <a:effectLst/>
                        </a:rPr>
                        <a:t>$19,575</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2021-22</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r" fontAlgn="ctr">
                        <a:buNone/>
                      </a:pPr>
                      <a:r>
                        <a:rPr lang="en-US" sz="600" u="none" strike="noStrike">
                          <a:effectLst/>
                        </a:rPr>
                        <a:t>$33,275</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1138589049"/>
                  </a:ext>
                </a:extLst>
              </a:tr>
              <a:tr h="77876">
                <a:tc>
                  <a:txBody>
                    <a:bodyPr/>
                    <a:lstStyle/>
                    <a:p>
                      <a:pPr algn="l" fontAlgn="b">
                        <a:buNone/>
                      </a:pPr>
                      <a:r>
                        <a:rPr lang="en-US" sz="500" u="none" strike="noStrike">
                          <a:effectLst/>
                        </a:rPr>
                        <a:t> </a:t>
                      </a:r>
                      <a:endParaRPr lang="en-US" sz="600" b="0" i="0" u="none" strike="noStrike">
                        <a:solidFill>
                          <a:srgbClr val="000000"/>
                        </a:solidFill>
                        <a:effectLst/>
                        <a:latin typeface="Arial" panose="020B0604020202020204" pitchFamily="34" charset="0"/>
                      </a:endParaRPr>
                    </a:p>
                  </a:txBody>
                  <a:tcPr marL="0" marR="0" marT="0" marB="0"/>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515460714"/>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AF Per Capita</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Club</a:t>
                      </a:r>
                      <a:endParaRPr lang="en-US" sz="600" b="1"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District</a:t>
                      </a:r>
                      <a:endParaRPr lang="en-US" sz="6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162209595"/>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b">
                        <a:buNone/>
                      </a:pPr>
                      <a:r>
                        <a:rPr lang="en-US" sz="600" u="none" strike="noStrike">
                          <a:effectLst/>
                        </a:rPr>
                        <a:t>2025-26</a:t>
                      </a:r>
                      <a:endParaRPr lang="en-US" sz="600" b="1" i="0" u="none" strike="noStrike">
                        <a:solidFill>
                          <a:srgbClr val="17458F"/>
                        </a:solidFill>
                        <a:effectLst/>
                        <a:latin typeface="Arial" panose="020B0604020202020204" pitchFamily="34" charset="0"/>
                      </a:endParaRPr>
                    </a:p>
                  </a:txBody>
                  <a:tcPr marL="0" marR="0" marT="0" marB="0" anchor="b"/>
                </a:tc>
                <a:tc hMerge="1">
                  <a:txBody>
                    <a:bodyPr/>
                    <a:lstStyle/>
                    <a:p>
                      <a:endParaRPr lang="en-US"/>
                    </a:p>
                  </a:txBody>
                  <a:tcPr/>
                </a:tc>
                <a:tc>
                  <a:txBody>
                    <a:bodyPr/>
                    <a:lstStyle/>
                    <a:p>
                      <a:pPr algn="ctr" fontAlgn="ctr">
                        <a:buNone/>
                      </a:pPr>
                      <a:r>
                        <a:rPr lang="en-US" sz="600" u="none" strike="noStrike">
                          <a:effectLst/>
                        </a:rPr>
                        <a:t>$231</a:t>
                      </a:r>
                      <a:endParaRPr lang="en-US" sz="600" b="1" i="0" u="none" strike="noStrike">
                        <a:solidFill>
                          <a:srgbClr val="17458F"/>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$166</a:t>
                      </a:r>
                      <a:endParaRPr lang="en-US" sz="6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6897742"/>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b">
                        <a:buNone/>
                      </a:pPr>
                      <a:r>
                        <a:rPr lang="en-US" sz="600" u="none" strike="noStrike">
                          <a:effectLst/>
                        </a:rPr>
                        <a:t>2024-25</a:t>
                      </a:r>
                      <a:endParaRPr lang="en-US" sz="6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a:txBody>
                    <a:bodyPr/>
                    <a:lstStyle/>
                    <a:p>
                      <a:pPr algn="ctr" fontAlgn="ctr">
                        <a:buNone/>
                      </a:pPr>
                      <a:r>
                        <a:rPr lang="en-US" sz="600" u="none" strike="noStrike">
                          <a:effectLst/>
                        </a:rPr>
                        <a:t>$160</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$194</a:t>
                      </a:r>
                      <a:endParaRPr lang="en-US" sz="600" b="1" i="0" u="none" strike="noStrike">
                        <a:solidFill>
                          <a:srgbClr val="17458F"/>
                        </a:solidFill>
                        <a:effectLst/>
                        <a:latin typeface="Arial" panose="020B0604020202020204" pitchFamily="34" charset="0"/>
                      </a:endParaRPr>
                    </a:p>
                  </a:txBody>
                  <a:tcPr marL="0" marR="0" marT="0" marB="0" anchor="ctr"/>
                </a:tc>
                <a:extLst>
                  <a:ext uri="{0D108BD9-81ED-4DB2-BD59-A6C34878D82A}">
                    <a16:rowId xmlns:a16="http://schemas.microsoft.com/office/drawing/2014/main" val="416799876"/>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b">
                        <a:buNone/>
                      </a:pPr>
                      <a:r>
                        <a:rPr lang="en-US" sz="600" u="none" strike="noStrike">
                          <a:effectLst/>
                        </a:rPr>
                        <a:t>2023-24</a:t>
                      </a:r>
                      <a:endParaRPr lang="en-US" sz="6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a:txBody>
                    <a:bodyPr/>
                    <a:lstStyle/>
                    <a:p>
                      <a:pPr algn="ctr" fontAlgn="ctr">
                        <a:buNone/>
                      </a:pPr>
                      <a:r>
                        <a:rPr lang="en-US" sz="600" u="none" strike="noStrike">
                          <a:effectLst/>
                        </a:rPr>
                        <a:t>$216</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$192</a:t>
                      </a:r>
                      <a:endParaRPr lang="en-US" sz="6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042123594"/>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b">
                        <a:buNone/>
                      </a:pPr>
                      <a:r>
                        <a:rPr lang="en-US" sz="600" u="none" strike="noStrike">
                          <a:effectLst/>
                        </a:rPr>
                        <a:t>2022-23</a:t>
                      </a:r>
                      <a:endParaRPr lang="en-US" sz="6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a:txBody>
                    <a:bodyPr/>
                    <a:lstStyle/>
                    <a:p>
                      <a:pPr algn="ctr" fontAlgn="ctr">
                        <a:buNone/>
                      </a:pPr>
                      <a:r>
                        <a:rPr lang="en-US" sz="600" u="none" strike="noStrike">
                          <a:effectLst/>
                        </a:rPr>
                        <a:t>$183</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$185</a:t>
                      </a:r>
                      <a:endParaRPr lang="en-US" sz="6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791471290"/>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b">
                        <a:buNone/>
                      </a:pPr>
                      <a:r>
                        <a:rPr lang="en-US" sz="600" u="none" strike="noStrike">
                          <a:effectLst/>
                        </a:rPr>
                        <a:t>2021-22</a:t>
                      </a:r>
                      <a:endParaRPr lang="en-US" sz="6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a:txBody>
                    <a:bodyPr/>
                    <a:lstStyle/>
                    <a:p>
                      <a:pPr algn="ctr" fontAlgn="ctr">
                        <a:buNone/>
                      </a:pPr>
                      <a:r>
                        <a:rPr lang="en-US" sz="600" u="none" strike="noStrike">
                          <a:effectLst/>
                        </a:rPr>
                        <a:t>$215</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$180</a:t>
                      </a:r>
                      <a:endParaRPr lang="en-US" sz="6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600505741"/>
                  </a:ext>
                </a:extLst>
              </a:tr>
              <a:tr h="77876">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67693818"/>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ctr">
                        <a:buNone/>
                      </a:pPr>
                      <a:r>
                        <a:rPr lang="en-US" sz="600" u="none" strike="noStrike">
                          <a:effectLst/>
                        </a:rPr>
                        <a:t>Membership</a:t>
                      </a:r>
                      <a:endParaRPr lang="en-US" sz="6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873390465"/>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dirty="0">
                          <a:effectLst/>
                        </a:rPr>
                        <a:t> </a:t>
                      </a:r>
                      <a:endParaRPr lang="en-US" sz="5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2025-26</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86</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47831849"/>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2024-25</a:t>
                      </a:r>
                      <a:endParaRPr lang="en-US" sz="600" b="1" i="0" u="none" strike="noStrike">
                        <a:solidFill>
                          <a:srgbClr val="17458F"/>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100</a:t>
                      </a:r>
                      <a:endParaRPr lang="en-US" sz="600" b="1" i="0" u="none" strike="noStrike">
                        <a:solidFill>
                          <a:srgbClr val="17458F"/>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216333245"/>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2023-24</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99</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816926347"/>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2022-23</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88</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122654287"/>
                  </a:ext>
                </a:extLst>
              </a:tr>
              <a:tr h="115012">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2021-22</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91</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586386573"/>
                  </a:ext>
                </a:extLst>
              </a:tr>
              <a:tr h="77876">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03620071"/>
                  </a:ext>
                </a:extLst>
              </a:tr>
              <a:tr h="226779">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ctr" fontAlgn="ctr">
                        <a:buNone/>
                      </a:pPr>
                      <a:r>
                        <a:rPr lang="en-US" sz="500" u="none" strike="noStrike">
                          <a:effectLst/>
                        </a:rPr>
                        <a:t> </a:t>
                      </a:r>
                      <a:endParaRPr lang="en-US" sz="5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500" u="none" strike="noStrike">
                          <a:effectLst/>
                        </a:rPr>
                        <a:t>EREY Members</a:t>
                      </a:r>
                      <a:endParaRPr lang="en-US" sz="500" b="1"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500" u="none" strike="noStrike">
                          <a:effectLst/>
                        </a:rPr>
                        <a:t>Sustaining Members</a:t>
                      </a:r>
                      <a:endParaRPr lang="en-US" sz="500" b="1"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500" u="none" strike="noStrike">
                          <a:effectLst/>
                        </a:rPr>
                        <a:t>PHS Eligible</a:t>
                      </a:r>
                      <a:endParaRPr lang="en-US" sz="5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818160134"/>
                  </a:ext>
                </a:extLst>
              </a:tr>
              <a:tr h="173058">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2025-26</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90</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90</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5</a:t>
                      </a:r>
                      <a:endParaRPr lang="en-US" sz="6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958752493"/>
                  </a:ext>
                </a:extLst>
              </a:tr>
              <a:tr h="173058">
                <a:tc rowSpan="2" gridSpan="5">
                  <a:txBody>
                    <a:bodyPr/>
                    <a:lstStyle/>
                    <a:p>
                      <a:pPr algn="l" fontAlgn="t">
                        <a:buNone/>
                      </a:pPr>
                      <a:r>
                        <a:rPr lang="en-US" sz="500" u="none" strike="noStrike">
                          <a:effectLst/>
                        </a:rPr>
                        <a:t>Annual Fund Report Range Comparison is the Annual Fund giving from 1 July to 31 May for current and previous years</a:t>
                      </a:r>
                      <a:endParaRPr lang="en-US" sz="500" b="1" i="0" u="none" strike="noStrike">
                        <a:solidFill>
                          <a:srgbClr val="000000"/>
                        </a:solidFill>
                        <a:effectLst/>
                        <a:latin typeface="Arial" panose="020B0604020202020204" pitchFamily="34" charset="0"/>
                      </a:endParaRPr>
                    </a:p>
                  </a:txBody>
                  <a:tcPr marL="0" marR="0" marT="0" marB="0"/>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2024-25</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97</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96</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4</a:t>
                      </a:r>
                      <a:endParaRPr lang="en-US" sz="6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176310743"/>
                  </a:ext>
                </a:extLst>
              </a:tr>
              <a:tr h="173058">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2023-24</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92</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92</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6</a:t>
                      </a:r>
                      <a:endParaRPr lang="en-US" sz="600" b="1" i="0" u="none" strike="noStrike">
                        <a:solidFill>
                          <a:srgbClr val="17458F"/>
                        </a:solidFill>
                        <a:effectLst/>
                        <a:latin typeface="Arial" panose="020B0604020202020204" pitchFamily="34" charset="0"/>
                      </a:endParaRPr>
                    </a:p>
                  </a:txBody>
                  <a:tcPr marL="0" marR="0" marT="0" marB="0" anchor="ctr"/>
                </a:tc>
                <a:extLst>
                  <a:ext uri="{0D108BD9-81ED-4DB2-BD59-A6C34878D82A}">
                    <a16:rowId xmlns:a16="http://schemas.microsoft.com/office/drawing/2014/main" val="1065399891"/>
                  </a:ext>
                </a:extLst>
              </a:tr>
              <a:tr h="173058">
                <a:tc gridSpan="5">
                  <a:txBody>
                    <a:bodyPr/>
                    <a:lstStyle/>
                    <a:p>
                      <a:pPr algn="l" fontAlgn="b">
                        <a:buNone/>
                      </a:pPr>
                      <a:r>
                        <a:rPr lang="en-US" sz="500" u="none" strike="noStrike">
                          <a:effectLst/>
                        </a:rPr>
                        <a:t>The prior four-year average in Annual Fund giving from July through 31 May is $16,896.  This figure can be used to compare Annual Fund giving for the current Rotary year.</a:t>
                      </a:r>
                      <a:endParaRPr lang="en-US" sz="5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2022-23</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95</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94</a:t>
                      </a:r>
                      <a:endParaRPr lang="en-US"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4</a:t>
                      </a:r>
                      <a:endParaRPr lang="en-US" sz="6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881153466"/>
                  </a:ext>
                </a:extLst>
              </a:tr>
              <a:tr h="173058">
                <a:tc rowSpan="2" gridSpan="5">
                  <a:txBody>
                    <a:bodyPr/>
                    <a:lstStyle/>
                    <a:p>
                      <a:pPr algn="l" fontAlgn="b">
                        <a:buNone/>
                      </a:pPr>
                      <a:r>
                        <a:rPr lang="en-US" sz="500" u="none" strike="noStrike">
                          <a:effectLst/>
                        </a:rPr>
                        <a:t>*Total Contributions include Annual Fund, PolioPlus, approved Foundation Grants, Other Giving, and Endowment contributions for the reporting period.</a:t>
                      </a:r>
                      <a:endParaRPr lang="en-US" sz="500" b="1" i="0" u="none" strike="noStrike">
                        <a:solidFill>
                          <a:srgbClr val="000000"/>
                        </a:solidFill>
                        <a:effectLst/>
                        <a:latin typeface="Arial" panose="020B0604020202020204" pitchFamily="34" charset="0"/>
                      </a:endParaRPr>
                    </a:p>
                  </a:txBody>
                  <a:tcPr marL="0" marR="0" marT="0" marB="0" anchor="b"/>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ctr">
                        <a:buNone/>
                      </a:pPr>
                      <a:r>
                        <a:rPr lang="en-US" sz="600" u="none" strike="noStrike">
                          <a:effectLst/>
                        </a:rPr>
                        <a:t>2021-22</a:t>
                      </a:r>
                      <a:endParaRPr lang="en-US" sz="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buNone/>
                      </a:pPr>
                      <a:r>
                        <a:rPr lang="en-US" sz="600" u="none" strike="noStrike">
                          <a:effectLst/>
                        </a:rPr>
                        <a:t>102</a:t>
                      </a:r>
                      <a:endParaRPr lang="en-US" sz="600" b="1" i="0" u="none" strike="noStrike">
                        <a:solidFill>
                          <a:srgbClr val="17458F"/>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101</a:t>
                      </a:r>
                      <a:endParaRPr lang="en-US" sz="600" b="1" i="0" u="none" strike="noStrike">
                        <a:solidFill>
                          <a:srgbClr val="17458F"/>
                        </a:solidFill>
                        <a:effectLst/>
                        <a:latin typeface="Arial" panose="020B0604020202020204" pitchFamily="34" charset="0"/>
                      </a:endParaRPr>
                    </a:p>
                  </a:txBody>
                  <a:tcPr marL="0" marR="0" marT="0" marB="0" anchor="ctr"/>
                </a:tc>
                <a:tc>
                  <a:txBody>
                    <a:bodyPr/>
                    <a:lstStyle/>
                    <a:p>
                      <a:pPr algn="ctr" fontAlgn="ctr">
                        <a:buNone/>
                      </a:pPr>
                      <a:r>
                        <a:rPr lang="en-US" sz="600" u="none" strike="noStrike">
                          <a:effectLst/>
                        </a:rPr>
                        <a:t>6</a:t>
                      </a:r>
                      <a:endParaRPr lang="en-US" sz="600" b="1" i="0" u="none" strike="noStrike">
                        <a:solidFill>
                          <a:srgbClr val="17458F"/>
                        </a:solidFill>
                        <a:effectLst/>
                        <a:latin typeface="Arial" panose="020B0604020202020204" pitchFamily="34" charset="0"/>
                      </a:endParaRPr>
                    </a:p>
                  </a:txBody>
                  <a:tcPr marL="0" marR="0" marT="0" marB="0" anchor="ctr"/>
                </a:tc>
                <a:extLst>
                  <a:ext uri="{0D108BD9-81ED-4DB2-BD59-A6C34878D82A}">
                    <a16:rowId xmlns:a16="http://schemas.microsoft.com/office/drawing/2014/main" val="2649115973"/>
                  </a:ext>
                </a:extLst>
              </a:tr>
              <a:tr h="346117">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7">
                  <a:txBody>
                    <a:bodyPr/>
                    <a:lstStyle/>
                    <a:p>
                      <a:pPr algn="l" fontAlgn="ctr">
                        <a:buNone/>
                      </a:pPr>
                      <a:r>
                        <a:rPr lang="en-US" sz="500" u="none" strike="noStrike">
                          <a:effectLst/>
                        </a:rPr>
                        <a:t>Note: 'EREY Members' reflect the number of donors who contributed some amount to the Annual Fund during the Rotary Year. 'Sustaining Members' reflect the number of donors who contributed US$100 or more to the Annual Fund. 'PHS Eligible' reflect the number of donors who contributed US$1,000 or more to the Annual Fund, Polio Plus or approved Foundation Grant.</a:t>
                      </a:r>
                      <a:endParaRPr lang="en-US" sz="5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73989161"/>
                  </a:ext>
                </a:extLst>
              </a:tr>
              <a:tr h="264996">
                <a:tc gridSpan="5">
                  <a:txBody>
                    <a:bodyPr/>
                    <a:lstStyle/>
                    <a:p>
                      <a:pPr algn="l" fontAlgn="b">
                        <a:buNone/>
                      </a:pPr>
                      <a:r>
                        <a:rPr lang="en-US" sz="500" u="sng" strike="noStrike">
                          <a:effectLst/>
                          <a:hlinkClick r:id="rId8"/>
                        </a:rPr>
                        <a:t>For questions and additional club reports please use MyRotary or call the Rotary Support Center toll free at (+1-866-976-8279) or by email at (rotarysupportcenter@rotary.org).</a:t>
                      </a:r>
                      <a:endParaRPr lang="en-US" sz="500" b="1" i="0" u="sng" strike="noStrike">
                        <a:solidFill>
                          <a:srgbClr val="01B4E7"/>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a:effectLst/>
                        </a:rPr>
                        <a:t> </a:t>
                      </a:r>
                      <a:endParaRPr lang="en-US" sz="500" b="0" i="0" u="none" strike="noStrike">
                        <a:solidFill>
                          <a:srgbClr val="000000"/>
                        </a:solidFill>
                        <a:effectLst/>
                        <a:latin typeface="Arial" panose="020B0604020202020204" pitchFamily="34" charset="0"/>
                      </a:endParaRPr>
                    </a:p>
                  </a:txBody>
                  <a:tcPr marL="0" marR="0" marT="0" marB="0" anchor="b"/>
                </a:tc>
                <a:tc>
                  <a:txBody>
                    <a:bodyPr/>
                    <a:lstStyle/>
                    <a:p>
                      <a:pPr algn="l" fontAlgn="b">
                        <a:buNone/>
                      </a:pPr>
                      <a:r>
                        <a:rPr lang="en-US" sz="500" u="none" strike="noStrike" dirty="0">
                          <a:effectLst/>
                        </a:rPr>
                        <a:t> </a:t>
                      </a:r>
                      <a:endParaRPr lang="en-US" sz="5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297118245"/>
                  </a:ext>
                </a:extLst>
              </a:tr>
            </a:tbl>
          </a:graphicData>
        </a:graphic>
      </p:graphicFrame>
      <p:pic>
        <p:nvPicPr>
          <p:cNvPr id="11" name="Picture 10" descr="Inserted picture RelID:1">
            <a:extLst>
              <a:ext uri="{FF2B5EF4-FFF2-40B4-BE49-F238E27FC236}">
                <a16:creationId xmlns:a16="http://schemas.microsoft.com/office/drawing/2014/main" id="{00000000-0008-0000-0000-000002000000}"/>
              </a:ext>
            </a:extLst>
          </p:cNvPr>
          <p:cNvPicPr>
            <a:picLocks noChangeAspect="1"/>
          </p:cNvPicPr>
          <p:nvPr/>
        </p:nvPicPr>
        <p:blipFill>
          <a:blip r:embed="rId9"/>
          <a:stretch>
            <a:fillRect/>
          </a:stretch>
        </p:blipFill>
        <p:spPr>
          <a:xfrm>
            <a:off x="3655308" y="3319463"/>
            <a:ext cx="51185" cy="0"/>
          </a:xfrm>
          <a:prstGeom prst="rect">
            <a:avLst/>
          </a:prstGeom>
        </p:spPr>
      </p:pic>
      <p:pic>
        <p:nvPicPr>
          <p:cNvPr id="12" name="Picture 11" descr="Inserted picture RelID:1">
            <a:extLst>
              <a:ext uri="{FF2B5EF4-FFF2-40B4-BE49-F238E27FC236}">
                <a16:creationId xmlns:a16="http://schemas.microsoft.com/office/drawing/2014/main" id="{00000000-0008-0000-0000-000002000000}"/>
              </a:ext>
            </a:extLst>
          </p:cNvPr>
          <p:cNvPicPr>
            <a:picLocks noChangeAspect="1"/>
          </p:cNvPicPr>
          <p:nvPr/>
        </p:nvPicPr>
        <p:blipFill>
          <a:blip r:embed="rId9"/>
          <a:stretch>
            <a:fillRect/>
          </a:stretch>
        </p:blipFill>
        <p:spPr>
          <a:xfrm>
            <a:off x="2918085" y="2763657"/>
            <a:ext cx="4419975" cy="2070322"/>
          </a:xfrm>
          <a:prstGeom prst="rect">
            <a:avLst/>
          </a:prstGeom>
        </p:spPr>
      </p:pic>
    </p:spTree>
    <p:custDataLst>
      <p:tags r:id="rId1"/>
    </p:custDataLst>
    <p:extLst>
      <p:ext uri="{BB962C8B-B14F-4D97-AF65-F5344CB8AC3E}">
        <p14:creationId xmlns:p14="http://schemas.microsoft.com/office/powerpoint/2010/main" val="33177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6859-CFE6-02E5-01D6-793D9C1EE0E2}"/>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9160473C-CF36-56AB-E4C2-6F5F235F52B6}"/>
              </a:ext>
            </a:extLst>
          </p:cNvPr>
          <p:cNvSpPr>
            <a:spLocks noGrp="1"/>
          </p:cNvSpPr>
          <p:nvPr>
            <p:ph type="title"/>
          </p:nvPr>
        </p:nvSpPr>
        <p:spPr>
          <a:xfrm>
            <a:off x="381000" y="1"/>
            <a:ext cx="11506200" cy="1540042"/>
          </a:xfrm>
        </p:spPr>
        <p:txBody>
          <a:bodyPr/>
          <a:lstStyle/>
          <a:p>
            <a:r>
              <a:rPr lang="en-US" dirty="0"/>
              <a:t>Club recognition summary</a:t>
            </a:r>
          </a:p>
        </p:txBody>
      </p:sp>
      <p:graphicFrame>
        <p:nvGraphicFramePr>
          <p:cNvPr id="47" name="Chart 46">
            <a:extLst>
              <a:ext uri="{FF2B5EF4-FFF2-40B4-BE49-F238E27FC236}">
                <a16:creationId xmlns:a16="http://schemas.microsoft.com/office/drawing/2014/main" id="{84E65003-5760-0DD8-D6CF-A9D22879C07A}"/>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ABE3F8F5-E2C1-CE90-C5A4-C6540CC93C02}"/>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88D46D16-22E2-773B-7347-BB151913F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77" y="5318388"/>
            <a:ext cx="2272015" cy="1377973"/>
          </a:xfrm>
          <a:prstGeom prst="rect">
            <a:avLst/>
          </a:prstGeom>
        </p:spPr>
      </p:pic>
      <p:sp>
        <p:nvSpPr>
          <p:cNvPr id="8" name="Content Placeholder 7">
            <a:extLst>
              <a:ext uri="{FF2B5EF4-FFF2-40B4-BE49-F238E27FC236}">
                <a16:creationId xmlns:a16="http://schemas.microsoft.com/office/drawing/2014/main" id="{C16B3169-2E7E-34F6-4F92-63D57F1A48E7}"/>
              </a:ext>
            </a:extLst>
          </p:cNvPr>
          <p:cNvSpPr txBox="1">
            <a:spLocks/>
          </p:cNvSpPr>
          <p:nvPr/>
        </p:nvSpPr>
        <p:spPr>
          <a:xfrm>
            <a:off x="381000" y="1766791"/>
            <a:ext cx="11504966" cy="3038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1F6F28EE-9969-420A-CADA-F4B948D96C23}"/>
              </a:ext>
            </a:extLst>
          </p:cNvPr>
          <p:cNvPicPr>
            <a:picLocks noChangeAspect="1"/>
          </p:cNvPicPr>
          <p:nvPr/>
        </p:nvPicPr>
        <p:blipFill>
          <a:blip r:embed="rId7"/>
          <a:stretch>
            <a:fillRect/>
          </a:stretch>
        </p:blipFill>
        <p:spPr>
          <a:xfrm>
            <a:off x="381000" y="5577570"/>
            <a:ext cx="2280102" cy="859611"/>
          </a:xfrm>
          <a:prstGeom prst="rect">
            <a:avLst/>
          </a:prstGeom>
        </p:spPr>
      </p:pic>
      <p:pic>
        <p:nvPicPr>
          <p:cNvPr id="4" name="Picture 3" descr="Inserted picture RelID:1">
            <a:extLst>
              <a:ext uri="{FF2B5EF4-FFF2-40B4-BE49-F238E27FC236}">
                <a16:creationId xmlns:a16="http://schemas.microsoft.com/office/drawing/2014/main" id="{D17D69D3-BE4F-1238-70CF-76DC09E85637}"/>
              </a:ext>
            </a:extLst>
          </p:cNvPr>
          <p:cNvPicPr>
            <a:picLocks noChangeAspect="1"/>
          </p:cNvPicPr>
          <p:nvPr/>
        </p:nvPicPr>
        <p:blipFill>
          <a:blip r:embed="rId8"/>
          <a:stretch>
            <a:fillRect/>
          </a:stretch>
        </p:blipFill>
        <p:spPr>
          <a:xfrm>
            <a:off x="7875558" y="3538537"/>
            <a:ext cx="55274" cy="45719"/>
          </a:xfrm>
          <a:prstGeom prst="rect">
            <a:avLst/>
          </a:prstGeom>
        </p:spPr>
      </p:pic>
      <p:pic>
        <p:nvPicPr>
          <p:cNvPr id="7" name="Picture 6">
            <a:extLst>
              <a:ext uri="{FF2B5EF4-FFF2-40B4-BE49-F238E27FC236}">
                <a16:creationId xmlns:a16="http://schemas.microsoft.com/office/drawing/2014/main" id="{C1483447-2DFF-98EC-B67B-63AC27D6156A}"/>
              </a:ext>
            </a:extLst>
          </p:cNvPr>
          <p:cNvPicPr>
            <a:picLocks noChangeAspect="1"/>
          </p:cNvPicPr>
          <p:nvPr/>
        </p:nvPicPr>
        <p:blipFill>
          <a:blip r:embed="rId9"/>
          <a:stretch>
            <a:fillRect/>
          </a:stretch>
        </p:blipFill>
        <p:spPr>
          <a:xfrm>
            <a:off x="2195484" y="1614869"/>
            <a:ext cx="7028526" cy="3651216"/>
          </a:xfrm>
          <a:prstGeom prst="rect">
            <a:avLst/>
          </a:prstGeom>
        </p:spPr>
      </p:pic>
    </p:spTree>
    <p:custDataLst>
      <p:tags r:id="rId1"/>
    </p:custDataLst>
    <p:extLst>
      <p:ext uri="{BB962C8B-B14F-4D97-AF65-F5344CB8AC3E}">
        <p14:creationId xmlns:p14="http://schemas.microsoft.com/office/powerpoint/2010/main" val="84003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EB1A2-4231-E9E4-54A0-3ED7742828A7}"/>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A5F135D8-0C84-D308-B510-00F7C09C4E80}"/>
              </a:ext>
            </a:extLst>
          </p:cNvPr>
          <p:cNvSpPr>
            <a:spLocks noGrp="1"/>
          </p:cNvSpPr>
          <p:nvPr>
            <p:ph type="title"/>
          </p:nvPr>
        </p:nvSpPr>
        <p:spPr>
          <a:xfrm>
            <a:off x="381000" y="1"/>
            <a:ext cx="11506200" cy="1540042"/>
          </a:xfrm>
        </p:spPr>
        <p:txBody>
          <a:bodyPr/>
          <a:lstStyle/>
          <a:p>
            <a:r>
              <a:rPr lang="en-US" dirty="0"/>
              <a:t>Club recognition summary</a:t>
            </a:r>
          </a:p>
        </p:txBody>
      </p:sp>
      <p:graphicFrame>
        <p:nvGraphicFramePr>
          <p:cNvPr id="47" name="Chart 46">
            <a:extLst>
              <a:ext uri="{FF2B5EF4-FFF2-40B4-BE49-F238E27FC236}">
                <a16:creationId xmlns:a16="http://schemas.microsoft.com/office/drawing/2014/main" id="{90F1D3D8-726E-6797-8B47-2D3C2BAED3EA}"/>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87A20B0A-8D46-5032-4AC0-9D9786C5F09C}"/>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80C8D525-FEB4-24A3-BE0E-9C4689A97E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77" y="5318388"/>
            <a:ext cx="2272015" cy="1377973"/>
          </a:xfrm>
          <a:prstGeom prst="rect">
            <a:avLst/>
          </a:prstGeom>
        </p:spPr>
      </p:pic>
      <p:sp>
        <p:nvSpPr>
          <p:cNvPr id="8" name="Content Placeholder 7">
            <a:extLst>
              <a:ext uri="{FF2B5EF4-FFF2-40B4-BE49-F238E27FC236}">
                <a16:creationId xmlns:a16="http://schemas.microsoft.com/office/drawing/2014/main" id="{319B336E-5F43-1D94-9769-D61924594B11}"/>
              </a:ext>
            </a:extLst>
          </p:cNvPr>
          <p:cNvSpPr txBox="1">
            <a:spLocks/>
          </p:cNvSpPr>
          <p:nvPr/>
        </p:nvSpPr>
        <p:spPr>
          <a:xfrm>
            <a:off x="381000" y="1766791"/>
            <a:ext cx="11504966" cy="3038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9C56F274-1FC0-EF2B-C2FE-113E58AB4387}"/>
              </a:ext>
            </a:extLst>
          </p:cNvPr>
          <p:cNvPicPr>
            <a:picLocks noChangeAspect="1"/>
          </p:cNvPicPr>
          <p:nvPr/>
        </p:nvPicPr>
        <p:blipFill>
          <a:blip r:embed="rId7"/>
          <a:stretch>
            <a:fillRect/>
          </a:stretch>
        </p:blipFill>
        <p:spPr>
          <a:xfrm>
            <a:off x="381000" y="5577570"/>
            <a:ext cx="2280102" cy="859611"/>
          </a:xfrm>
          <a:prstGeom prst="rect">
            <a:avLst/>
          </a:prstGeom>
        </p:spPr>
      </p:pic>
      <p:pic>
        <p:nvPicPr>
          <p:cNvPr id="4" name="Picture 3" descr="Inserted picture RelID:1">
            <a:extLst>
              <a:ext uri="{FF2B5EF4-FFF2-40B4-BE49-F238E27FC236}">
                <a16:creationId xmlns:a16="http://schemas.microsoft.com/office/drawing/2014/main" id="{EC40239F-15A6-9E2C-F908-F1E32144424C}"/>
              </a:ext>
            </a:extLst>
          </p:cNvPr>
          <p:cNvPicPr>
            <a:picLocks noChangeAspect="1"/>
          </p:cNvPicPr>
          <p:nvPr/>
        </p:nvPicPr>
        <p:blipFill>
          <a:blip r:embed="rId8"/>
          <a:stretch>
            <a:fillRect/>
          </a:stretch>
        </p:blipFill>
        <p:spPr>
          <a:xfrm>
            <a:off x="7875558" y="3538537"/>
            <a:ext cx="55274" cy="45719"/>
          </a:xfrm>
          <a:prstGeom prst="rect">
            <a:avLst/>
          </a:prstGeom>
        </p:spPr>
      </p:pic>
      <p:pic>
        <p:nvPicPr>
          <p:cNvPr id="11" name="Picture 10">
            <a:extLst>
              <a:ext uri="{FF2B5EF4-FFF2-40B4-BE49-F238E27FC236}">
                <a16:creationId xmlns:a16="http://schemas.microsoft.com/office/drawing/2014/main" id="{FCBC9864-A58B-7921-0836-9E92A0CDFF53}"/>
              </a:ext>
            </a:extLst>
          </p:cNvPr>
          <p:cNvPicPr>
            <a:picLocks noChangeAspect="1"/>
          </p:cNvPicPr>
          <p:nvPr/>
        </p:nvPicPr>
        <p:blipFill>
          <a:blip r:embed="rId9"/>
          <a:stretch>
            <a:fillRect/>
          </a:stretch>
        </p:blipFill>
        <p:spPr>
          <a:xfrm>
            <a:off x="1152489" y="1614869"/>
            <a:ext cx="8471688" cy="3962701"/>
          </a:xfrm>
          <a:prstGeom prst="rect">
            <a:avLst/>
          </a:prstGeom>
        </p:spPr>
      </p:pic>
    </p:spTree>
    <p:custDataLst>
      <p:tags r:id="rId1"/>
    </p:custDataLst>
    <p:extLst>
      <p:ext uri="{BB962C8B-B14F-4D97-AF65-F5344CB8AC3E}">
        <p14:creationId xmlns:p14="http://schemas.microsoft.com/office/powerpoint/2010/main" val="390571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FCE97-F896-47FF-C5C8-D6CAAEB05AB1}"/>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BD46B530-69D7-C6E8-DC69-AFDD40CCBBF3}"/>
              </a:ext>
            </a:extLst>
          </p:cNvPr>
          <p:cNvSpPr>
            <a:spLocks noGrp="1"/>
          </p:cNvSpPr>
          <p:nvPr>
            <p:ph type="title"/>
          </p:nvPr>
        </p:nvSpPr>
        <p:spPr>
          <a:xfrm>
            <a:off x="381000" y="1"/>
            <a:ext cx="11506200" cy="1540042"/>
          </a:xfrm>
        </p:spPr>
        <p:txBody>
          <a:bodyPr/>
          <a:lstStyle/>
          <a:p>
            <a:r>
              <a:rPr lang="en-US" dirty="0"/>
              <a:t>Club foundation banner report</a:t>
            </a:r>
          </a:p>
        </p:txBody>
      </p:sp>
      <p:graphicFrame>
        <p:nvGraphicFramePr>
          <p:cNvPr id="47" name="Chart 46">
            <a:extLst>
              <a:ext uri="{FF2B5EF4-FFF2-40B4-BE49-F238E27FC236}">
                <a16:creationId xmlns:a16="http://schemas.microsoft.com/office/drawing/2014/main" id="{275F2967-B22E-7C4F-CB64-9C3CEF55FCA4}"/>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A4014279-498A-B872-BC97-3348F8E31F36}"/>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BE8801F1-E79A-F73E-941D-2FDB8748E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77" y="5166466"/>
            <a:ext cx="2272015" cy="1377973"/>
          </a:xfrm>
          <a:prstGeom prst="rect">
            <a:avLst/>
          </a:prstGeom>
        </p:spPr>
      </p:pic>
      <p:sp>
        <p:nvSpPr>
          <p:cNvPr id="8" name="Content Placeholder 7">
            <a:extLst>
              <a:ext uri="{FF2B5EF4-FFF2-40B4-BE49-F238E27FC236}">
                <a16:creationId xmlns:a16="http://schemas.microsoft.com/office/drawing/2014/main" id="{787463CB-DB3F-EB7D-4B40-57A5BD39CAFF}"/>
              </a:ext>
            </a:extLst>
          </p:cNvPr>
          <p:cNvSpPr txBox="1">
            <a:spLocks/>
          </p:cNvSpPr>
          <p:nvPr/>
        </p:nvSpPr>
        <p:spPr>
          <a:xfrm>
            <a:off x="381000" y="1766791"/>
            <a:ext cx="11504966" cy="3038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US" b="1"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EA9FA0DC-3E94-1681-285F-3B47D5A805E8}"/>
              </a:ext>
            </a:extLst>
          </p:cNvPr>
          <p:cNvPicPr>
            <a:picLocks noChangeAspect="1"/>
          </p:cNvPicPr>
          <p:nvPr/>
        </p:nvPicPr>
        <p:blipFill>
          <a:blip r:embed="rId7"/>
          <a:stretch>
            <a:fillRect/>
          </a:stretch>
        </p:blipFill>
        <p:spPr>
          <a:xfrm>
            <a:off x="381000" y="5577570"/>
            <a:ext cx="2280102" cy="859611"/>
          </a:xfrm>
          <a:prstGeom prst="rect">
            <a:avLst/>
          </a:prstGeom>
        </p:spPr>
      </p:pic>
      <p:pic>
        <p:nvPicPr>
          <p:cNvPr id="4" name="Picture 3">
            <a:extLst>
              <a:ext uri="{FF2B5EF4-FFF2-40B4-BE49-F238E27FC236}">
                <a16:creationId xmlns:a16="http://schemas.microsoft.com/office/drawing/2014/main" id="{D98F7CB6-6F31-F433-9487-99844B9A27FC}"/>
              </a:ext>
            </a:extLst>
          </p:cNvPr>
          <p:cNvPicPr>
            <a:picLocks noChangeAspect="1"/>
          </p:cNvPicPr>
          <p:nvPr/>
        </p:nvPicPr>
        <p:blipFill>
          <a:blip r:embed="rId8"/>
          <a:stretch>
            <a:fillRect/>
          </a:stretch>
        </p:blipFill>
        <p:spPr>
          <a:xfrm>
            <a:off x="1117103" y="1540042"/>
            <a:ext cx="8221208" cy="3819583"/>
          </a:xfrm>
          <a:prstGeom prst="rect">
            <a:avLst/>
          </a:prstGeom>
        </p:spPr>
      </p:pic>
    </p:spTree>
    <p:custDataLst>
      <p:tags r:id="rId1"/>
    </p:custDataLst>
    <p:extLst>
      <p:ext uri="{BB962C8B-B14F-4D97-AF65-F5344CB8AC3E}">
        <p14:creationId xmlns:p14="http://schemas.microsoft.com/office/powerpoint/2010/main" val="261161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F5FA6-8E55-63DA-73EF-940591088D92}"/>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577CA295-4063-ADBE-8FC5-401C06A97C3A}"/>
              </a:ext>
            </a:extLst>
          </p:cNvPr>
          <p:cNvSpPr>
            <a:spLocks noGrp="1"/>
          </p:cNvSpPr>
          <p:nvPr>
            <p:ph type="title"/>
          </p:nvPr>
        </p:nvSpPr>
        <p:spPr>
          <a:xfrm>
            <a:off x="381000" y="1"/>
            <a:ext cx="11506200" cy="1540042"/>
          </a:xfrm>
        </p:spPr>
        <p:txBody>
          <a:bodyPr/>
          <a:lstStyle/>
          <a:p>
            <a:r>
              <a:rPr lang="en-US" dirty="0"/>
              <a:t>Club foundation banner report</a:t>
            </a:r>
          </a:p>
        </p:txBody>
      </p:sp>
      <p:graphicFrame>
        <p:nvGraphicFramePr>
          <p:cNvPr id="47" name="Chart 46">
            <a:extLst>
              <a:ext uri="{FF2B5EF4-FFF2-40B4-BE49-F238E27FC236}">
                <a16:creationId xmlns:a16="http://schemas.microsoft.com/office/drawing/2014/main" id="{AF57E9D9-2CCF-724A-AB79-118E375222E8}"/>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265ABE05-8518-B34D-6108-2B05B236E6B7}"/>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C67F40E4-6DC5-0BA2-FBFE-AF4E1BADC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77" y="5318388"/>
            <a:ext cx="2272015" cy="1377973"/>
          </a:xfrm>
          <a:prstGeom prst="rect">
            <a:avLst/>
          </a:prstGeom>
        </p:spPr>
      </p:pic>
      <p:sp>
        <p:nvSpPr>
          <p:cNvPr id="8" name="Content Placeholder 7">
            <a:extLst>
              <a:ext uri="{FF2B5EF4-FFF2-40B4-BE49-F238E27FC236}">
                <a16:creationId xmlns:a16="http://schemas.microsoft.com/office/drawing/2014/main" id="{73EC20DD-646B-6872-0CE5-0F91792945D0}"/>
              </a:ext>
            </a:extLst>
          </p:cNvPr>
          <p:cNvSpPr txBox="1">
            <a:spLocks/>
          </p:cNvSpPr>
          <p:nvPr/>
        </p:nvSpPr>
        <p:spPr>
          <a:xfrm>
            <a:off x="381000" y="1766791"/>
            <a:ext cx="11504966" cy="3038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8D38A9D5-E7ED-381B-AC7E-774148E26B6E}"/>
              </a:ext>
            </a:extLst>
          </p:cNvPr>
          <p:cNvPicPr>
            <a:picLocks noChangeAspect="1"/>
          </p:cNvPicPr>
          <p:nvPr/>
        </p:nvPicPr>
        <p:blipFill>
          <a:blip r:embed="rId7"/>
          <a:stretch>
            <a:fillRect/>
          </a:stretch>
        </p:blipFill>
        <p:spPr>
          <a:xfrm>
            <a:off x="381000" y="5577570"/>
            <a:ext cx="2280102" cy="859611"/>
          </a:xfrm>
          <a:prstGeom prst="rect">
            <a:avLst/>
          </a:prstGeom>
        </p:spPr>
      </p:pic>
      <p:pic>
        <p:nvPicPr>
          <p:cNvPr id="4" name="Picture 3" descr="Inserted picture RelID:1">
            <a:extLst>
              <a:ext uri="{FF2B5EF4-FFF2-40B4-BE49-F238E27FC236}">
                <a16:creationId xmlns:a16="http://schemas.microsoft.com/office/drawing/2014/main" id="{DD86904C-1E23-87A2-8FC9-ADB7F54F8AB6}"/>
              </a:ext>
            </a:extLst>
          </p:cNvPr>
          <p:cNvPicPr>
            <a:picLocks noChangeAspect="1"/>
          </p:cNvPicPr>
          <p:nvPr/>
        </p:nvPicPr>
        <p:blipFill>
          <a:blip r:embed="rId8"/>
          <a:stretch>
            <a:fillRect/>
          </a:stretch>
        </p:blipFill>
        <p:spPr>
          <a:xfrm>
            <a:off x="7875558" y="3538537"/>
            <a:ext cx="55274" cy="45719"/>
          </a:xfrm>
          <a:prstGeom prst="rect">
            <a:avLst/>
          </a:prstGeom>
        </p:spPr>
      </p:pic>
      <p:graphicFrame>
        <p:nvGraphicFramePr>
          <p:cNvPr id="3" name="Table 2">
            <a:extLst>
              <a:ext uri="{FF2B5EF4-FFF2-40B4-BE49-F238E27FC236}">
                <a16:creationId xmlns:a16="http://schemas.microsoft.com/office/drawing/2014/main" id="{0DC50CBB-4D6D-A966-602F-E9C14C6BA5B9}"/>
              </a:ext>
            </a:extLst>
          </p:cNvPr>
          <p:cNvGraphicFramePr>
            <a:graphicFrameLocks noGrp="1"/>
          </p:cNvGraphicFramePr>
          <p:nvPr>
            <p:extLst>
              <p:ext uri="{D42A27DB-BD31-4B8C-83A1-F6EECF244321}">
                <p14:modId xmlns:p14="http://schemas.microsoft.com/office/powerpoint/2010/main" val="1420583871"/>
              </p:ext>
            </p:extLst>
          </p:nvPr>
        </p:nvGraphicFramePr>
        <p:xfrm>
          <a:off x="3051810" y="1540043"/>
          <a:ext cx="6145234" cy="5846454"/>
        </p:xfrm>
        <a:graphic>
          <a:graphicData uri="http://schemas.openxmlformats.org/drawingml/2006/table">
            <a:tbl>
              <a:tblPr>
                <a:tableStyleId>{5C22544A-7EE6-4342-B048-85BDC9FD1C3A}</a:tableStyleId>
              </a:tblPr>
              <a:tblGrid>
                <a:gridCol w="320844">
                  <a:extLst>
                    <a:ext uri="{9D8B030D-6E8A-4147-A177-3AD203B41FA5}">
                      <a16:colId xmlns:a16="http://schemas.microsoft.com/office/drawing/2014/main" val="2755098838"/>
                    </a:ext>
                  </a:extLst>
                </a:gridCol>
                <a:gridCol w="114871">
                  <a:extLst>
                    <a:ext uri="{9D8B030D-6E8A-4147-A177-3AD203B41FA5}">
                      <a16:colId xmlns:a16="http://schemas.microsoft.com/office/drawing/2014/main" val="4185616430"/>
                    </a:ext>
                  </a:extLst>
                </a:gridCol>
                <a:gridCol w="295757">
                  <a:extLst>
                    <a:ext uri="{9D8B030D-6E8A-4147-A177-3AD203B41FA5}">
                      <a16:colId xmlns:a16="http://schemas.microsoft.com/office/drawing/2014/main" val="674737380"/>
                    </a:ext>
                  </a:extLst>
                </a:gridCol>
                <a:gridCol w="34926">
                  <a:extLst>
                    <a:ext uri="{9D8B030D-6E8A-4147-A177-3AD203B41FA5}">
                      <a16:colId xmlns:a16="http://schemas.microsoft.com/office/drawing/2014/main" val="2026701298"/>
                    </a:ext>
                  </a:extLst>
                </a:gridCol>
                <a:gridCol w="813333">
                  <a:extLst>
                    <a:ext uri="{9D8B030D-6E8A-4147-A177-3AD203B41FA5}">
                      <a16:colId xmlns:a16="http://schemas.microsoft.com/office/drawing/2014/main" val="2602986813"/>
                    </a:ext>
                  </a:extLst>
                </a:gridCol>
                <a:gridCol w="174286">
                  <a:extLst>
                    <a:ext uri="{9D8B030D-6E8A-4147-A177-3AD203B41FA5}">
                      <a16:colId xmlns:a16="http://schemas.microsoft.com/office/drawing/2014/main" val="2499507216"/>
                    </a:ext>
                  </a:extLst>
                </a:gridCol>
                <a:gridCol w="34926">
                  <a:extLst>
                    <a:ext uri="{9D8B030D-6E8A-4147-A177-3AD203B41FA5}">
                      <a16:colId xmlns:a16="http://schemas.microsoft.com/office/drawing/2014/main" val="1166245986"/>
                    </a:ext>
                  </a:extLst>
                </a:gridCol>
                <a:gridCol w="665455">
                  <a:extLst>
                    <a:ext uri="{9D8B030D-6E8A-4147-A177-3AD203B41FA5}">
                      <a16:colId xmlns:a16="http://schemas.microsoft.com/office/drawing/2014/main" val="2197717769"/>
                    </a:ext>
                  </a:extLst>
                </a:gridCol>
                <a:gridCol w="253506">
                  <a:extLst>
                    <a:ext uri="{9D8B030D-6E8A-4147-A177-3AD203B41FA5}">
                      <a16:colId xmlns:a16="http://schemas.microsoft.com/office/drawing/2014/main" val="3668901644"/>
                    </a:ext>
                  </a:extLst>
                </a:gridCol>
                <a:gridCol w="34926">
                  <a:extLst>
                    <a:ext uri="{9D8B030D-6E8A-4147-A177-3AD203B41FA5}">
                      <a16:colId xmlns:a16="http://schemas.microsoft.com/office/drawing/2014/main" val="2421738921"/>
                    </a:ext>
                  </a:extLst>
                </a:gridCol>
                <a:gridCol w="186169">
                  <a:extLst>
                    <a:ext uri="{9D8B030D-6E8A-4147-A177-3AD203B41FA5}">
                      <a16:colId xmlns:a16="http://schemas.microsoft.com/office/drawing/2014/main" val="3237120801"/>
                    </a:ext>
                  </a:extLst>
                </a:gridCol>
                <a:gridCol w="332727">
                  <a:extLst>
                    <a:ext uri="{9D8B030D-6E8A-4147-A177-3AD203B41FA5}">
                      <a16:colId xmlns:a16="http://schemas.microsoft.com/office/drawing/2014/main" val="42778150"/>
                    </a:ext>
                  </a:extLst>
                </a:gridCol>
                <a:gridCol w="154481">
                  <a:extLst>
                    <a:ext uri="{9D8B030D-6E8A-4147-A177-3AD203B41FA5}">
                      <a16:colId xmlns:a16="http://schemas.microsoft.com/office/drawing/2014/main" val="777355264"/>
                    </a:ext>
                  </a:extLst>
                </a:gridCol>
                <a:gridCol w="35649">
                  <a:extLst>
                    <a:ext uri="{9D8B030D-6E8A-4147-A177-3AD203B41FA5}">
                      <a16:colId xmlns:a16="http://schemas.microsoft.com/office/drawing/2014/main" val="3160502516"/>
                    </a:ext>
                  </a:extLst>
                </a:gridCol>
                <a:gridCol w="845022">
                  <a:extLst>
                    <a:ext uri="{9D8B030D-6E8A-4147-A177-3AD203B41FA5}">
                      <a16:colId xmlns:a16="http://schemas.microsoft.com/office/drawing/2014/main" val="1626125549"/>
                    </a:ext>
                  </a:extLst>
                </a:gridCol>
                <a:gridCol w="369697">
                  <a:extLst>
                    <a:ext uri="{9D8B030D-6E8A-4147-A177-3AD203B41FA5}">
                      <a16:colId xmlns:a16="http://schemas.microsoft.com/office/drawing/2014/main" val="3459727115"/>
                    </a:ext>
                  </a:extLst>
                </a:gridCol>
                <a:gridCol w="34926">
                  <a:extLst>
                    <a:ext uri="{9D8B030D-6E8A-4147-A177-3AD203B41FA5}">
                      <a16:colId xmlns:a16="http://schemas.microsoft.com/office/drawing/2014/main" val="2768520455"/>
                    </a:ext>
                  </a:extLst>
                </a:gridCol>
                <a:gridCol w="289155">
                  <a:extLst>
                    <a:ext uri="{9D8B030D-6E8A-4147-A177-3AD203B41FA5}">
                      <a16:colId xmlns:a16="http://schemas.microsoft.com/office/drawing/2014/main" val="776033483"/>
                    </a:ext>
                  </a:extLst>
                </a:gridCol>
                <a:gridCol w="507012">
                  <a:extLst>
                    <a:ext uri="{9D8B030D-6E8A-4147-A177-3AD203B41FA5}">
                      <a16:colId xmlns:a16="http://schemas.microsoft.com/office/drawing/2014/main" val="2703271924"/>
                    </a:ext>
                  </a:extLst>
                </a:gridCol>
                <a:gridCol w="612640">
                  <a:extLst>
                    <a:ext uri="{9D8B030D-6E8A-4147-A177-3AD203B41FA5}">
                      <a16:colId xmlns:a16="http://schemas.microsoft.com/office/drawing/2014/main" val="2392931435"/>
                    </a:ext>
                  </a:extLst>
                </a:gridCol>
                <a:gridCol w="34926">
                  <a:extLst>
                    <a:ext uri="{9D8B030D-6E8A-4147-A177-3AD203B41FA5}">
                      <a16:colId xmlns:a16="http://schemas.microsoft.com/office/drawing/2014/main" val="3147054641"/>
                    </a:ext>
                  </a:extLst>
                </a:gridCol>
              </a:tblGrid>
              <a:tr h="246139">
                <a:tc gridSpan="15">
                  <a:txBody>
                    <a:bodyPr/>
                    <a:lstStyle/>
                    <a:p>
                      <a:pPr algn="l" fontAlgn="ctr">
                        <a:buNone/>
                      </a:pPr>
                      <a:r>
                        <a:rPr lang="en-US" sz="1200" u="none" strike="noStrike">
                          <a:effectLst/>
                        </a:rPr>
                        <a:t>Rotary Club of [ ________], District 7690</a:t>
                      </a:r>
                      <a:endParaRPr lang="en-US" sz="1200" b="1" i="0" u="none" strike="noStrike">
                        <a:solidFill>
                          <a:srgbClr val="17458F"/>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gridSpan="2">
                  <a:txBody>
                    <a:bodyPr/>
                    <a:lstStyle/>
                    <a:p>
                      <a:pPr algn="r" fontAlgn="ctr">
                        <a:buNone/>
                      </a:pPr>
                      <a:r>
                        <a:rPr lang="en-US" sz="900" u="none" strike="noStrike">
                          <a:effectLst/>
                        </a:rPr>
                        <a:t>1 July Members</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a:txBody>
                    <a:bodyPr/>
                    <a:lstStyle/>
                    <a:p>
                      <a:pPr algn="ctr" fontAlgn="ctr">
                        <a:buNone/>
                      </a:pPr>
                      <a:r>
                        <a:rPr lang="en-US" sz="900" u="none" strike="noStrike">
                          <a:effectLst/>
                        </a:rPr>
                        <a:t>86</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extLst>
                  <a:ext uri="{0D108BD9-81ED-4DB2-BD59-A6C34878D82A}">
                    <a16:rowId xmlns:a16="http://schemas.microsoft.com/office/drawing/2014/main" val="2187442071"/>
                  </a:ext>
                </a:extLst>
              </a:tr>
              <a:tr h="609047">
                <a:tc gridSpan="2">
                  <a:txBody>
                    <a:bodyPr/>
                    <a:lstStyle/>
                    <a:p>
                      <a:pPr algn="r" fontAlgn="ctr">
                        <a:buNone/>
                      </a:pPr>
                      <a:r>
                        <a:rPr lang="en-US" sz="900" u="none" strike="noStrike">
                          <a:effectLst/>
                        </a:rPr>
                        <a:t>All Active Rotarians</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a:txBody>
                    <a:bodyPr/>
                    <a:lstStyle/>
                    <a:p>
                      <a:pPr algn="ctr" fontAlgn="ctr">
                        <a:buNone/>
                      </a:pPr>
                      <a:r>
                        <a:rPr lang="en-US" sz="900" u="none" strike="noStrike">
                          <a:effectLst/>
                        </a:rPr>
                        <a:t>91</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a:txBody>
                    <a:bodyPr/>
                    <a:lstStyle/>
                    <a:p>
                      <a:pPr algn="r" fontAlgn="ctr">
                        <a:buNone/>
                      </a:pPr>
                      <a:r>
                        <a:rPr lang="en-US" sz="900" u="none" strike="noStrike">
                          <a:effectLst/>
                        </a:rPr>
                        <a:t>TRF Giving Rotarians:</a:t>
                      </a:r>
                      <a:endParaRPr lang="en-US" sz="900" b="1" i="0" u="none" strike="noStrike">
                        <a:solidFill>
                          <a:srgbClr val="FFFFFF"/>
                        </a:solidFill>
                        <a:effectLst/>
                        <a:latin typeface="Arial" panose="020B0604020202020204" pitchFamily="34" charset="0"/>
                      </a:endParaRPr>
                    </a:p>
                  </a:txBody>
                  <a:tcPr marL="4763" marR="4763" marT="4763" marB="0" anchor="ctr"/>
                </a:tc>
                <a:tc>
                  <a:txBody>
                    <a:bodyPr/>
                    <a:lstStyle/>
                    <a:p>
                      <a:pPr algn="ctr" fontAlgn="ctr">
                        <a:buNone/>
                      </a:pPr>
                      <a:r>
                        <a:rPr lang="en-US" sz="900" u="none" strike="noStrike">
                          <a:effectLst/>
                        </a:rPr>
                        <a:t>81</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a:txBody>
                    <a:bodyPr/>
                    <a:lstStyle/>
                    <a:p>
                      <a:pPr algn="r" fontAlgn="ctr">
                        <a:buNone/>
                      </a:pPr>
                      <a:r>
                        <a:rPr lang="en-US" sz="900" u="none" strike="noStrike">
                          <a:effectLst/>
                        </a:rPr>
                        <a:t>EREY  Rotarians:</a:t>
                      </a:r>
                      <a:endParaRPr lang="en-US" sz="900" b="1" i="0" u="none" strike="noStrike">
                        <a:solidFill>
                          <a:srgbClr val="FFFFFF"/>
                        </a:solidFill>
                        <a:effectLst/>
                        <a:latin typeface="Arial" panose="020B0604020202020204" pitchFamily="34" charset="0"/>
                      </a:endParaRPr>
                    </a:p>
                  </a:txBody>
                  <a:tcPr marL="4763" marR="4763" marT="4763" marB="0" anchor="ctr"/>
                </a:tc>
                <a:tc>
                  <a:txBody>
                    <a:bodyPr/>
                    <a:lstStyle/>
                    <a:p>
                      <a:pPr algn="ctr" fontAlgn="ctr">
                        <a:buNone/>
                      </a:pPr>
                      <a:r>
                        <a:rPr lang="en-US" sz="900" u="none" strike="noStrike">
                          <a:effectLst/>
                        </a:rPr>
                        <a:t>81</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gridSpan="2">
                  <a:txBody>
                    <a:bodyPr/>
                    <a:lstStyle/>
                    <a:p>
                      <a:pPr algn="r" fontAlgn="ctr">
                        <a:buNone/>
                      </a:pPr>
                      <a:r>
                        <a:rPr lang="en-US" sz="900" u="none" strike="noStrike">
                          <a:effectLst/>
                        </a:rPr>
                        <a:t>Sustaining Member Rotarians:</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a:txBody>
                    <a:bodyPr/>
                    <a:lstStyle/>
                    <a:p>
                      <a:pPr algn="ctr" fontAlgn="ctr">
                        <a:buNone/>
                      </a:pPr>
                      <a:r>
                        <a:rPr lang="en-US" sz="900" u="none" strike="noStrike">
                          <a:effectLst/>
                        </a:rPr>
                        <a:t>81</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a:txBody>
                    <a:bodyPr/>
                    <a:lstStyle/>
                    <a:p>
                      <a:pPr algn="r" fontAlgn="ctr">
                        <a:buNone/>
                      </a:pPr>
                      <a:r>
                        <a:rPr lang="en-US" sz="900" u="none" strike="noStrike">
                          <a:effectLst/>
                        </a:rPr>
                        <a:t>PHS Eligible Rotarians:</a:t>
                      </a:r>
                      <a:endParaRPr lang="en-US" sz="900" b="1" i="0" u="none" strike="noStrike">
                        <a:solidFill>
                          <a:srgbClr val="FFFFFF"/>
                        </a:solidFill>
                        <a:effectLst/>
                        <a:latin typeface="Arial" panose="020B0604020202020204" pitchFamily="34" charset="0"/>
                      </a:endParaRPr>
                    </a:p>
                  </a:txBody>
                  <a:tcPr marL="4763" marR="4763" marT="4763" marB="0" anchor="ctr"/>
                </a:tc>
                <a:tc>
                  <a:txBody>
                    <a:bodyPr/>
                    <a:lstStyle/>
                    <a:p>
                      <a:pPr algn="ctr" fontAlgn="ctr">
                        <a:buNone/>
                      </a:pPr>
                      <a:r>
                        <a:rPr lang="en-US" sz="900" u="none" strike="noStrike">
                          <a:effectLst/>
                        </a:rPr>
                        <a:t>5</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gridSpan="2">
                  <a:txBody>
                    <a:bodyPr/>
                    <a:lstStyle/>
                    <a:p>
                      <a:pPr algn="r" fontAlgn="ctr">
                        <a:buNone/>
                      </a:pPr>
                      <a:r>
                        <a:rPr lang="en-US" sz="900" u="none" strike="noStrike">
                          <a:effectLst/>
                        </a:rPr>
                        <a:t> Annual Fund Per Capita:</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a:txBody>
                    <a:bodyPr/>
                    <a:lstStyle/>
                    <a:p>
                      <a:pPr algn="ctr" fontAlgn="ctr">
                        <a:buNone/>
                      </a:pPr>
                      <a:r>
                        <a:rPr lang="en-US" sz="900" u="none" strike="noStrike">
                          <a:effectLst/>
                        </a:rPr>
                        <a:t>$237.97</a:t>
                      </a:r>
                      <a:endParaRPr lang="en-US" sz="900" b="1"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extLst>
                  <a:ext uri="{0D108BD9-81ED-4DB2-BD59-A6C34878D82A}">
                    <a16:rowId xmlns:a16="http://schemas.microsoft.com/office/drawing/2014/main" val="3268856355"/>
                  </a:ext>
                </a:extLst>
              </a:tr>
              <a:tr h="488077">
                <a:tc gridSpan="2">
                  <a:txBody>
                    <a:bodyPr/>
                    <a:lstStyle/>
                    <a:p>
                      <a:pPr algn="r" fontAlgn="ctr">
                        <a:buNone/>
                      </a:pPr>
                      <a:r>
                        <a:rPr lang="en-US" sz="900" u="none" strike="noStrike">
                          <a:effectLst/>
                        </a:rPr>
                        <a:t>Existing Active Rotarians</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a:txBody>
                    <a:bodyPr/>
                    <a:lstStyle/>
                    <a:p>
                      <a:pPr algn="ctr" fontAlgn="ctr">
                        <a:buNone/>
                      </a:pPr>
                      <a:r>
                        <a:rPr lang="en-US" sz="900" u="none" strike="noStrike">
                          <a:effectLst/>
                        </a:rPr>
                        <a:t>82</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a:txBody>
                    <a:bodyPr/>
                    <a:lstStyle/>
                    <a:p>
                      <a:pPr algn="r" fontAlgn="ctr">
                        <a:buNone/>
                      </a:pPr>
                      <a:r>
                        <a:rPr lang="en-US" sz="900" u="none" strike="noStrike">
                          <a:effectLst/>
                        </a:rPr>
                        <a:t>Percent TRF Giving:</a:t>
                      </a:r>
                      <a:endParaRPr lang="en-US" sz="900" b="1" i="0" u="none" strike="noStrike">
                        <a:solidFill>
                          <a:srgbClr val="FFFFFF"/>
                        </a:solidFill>
                        <a:effectLst/>
                        <a:latin typeface="Arial" panose="020B0604020202020204" pitchFamily="34" charset="0"/>
                      </a:endParaRPr>
                    </a:p>
                  </a:txBody>
                  <a:tcPr marL="4763" marR="4763" marT="4763" marB="0" anchor="ctr"/>
                </a:tc>
                <a:tc>
                  <a:txBody>
                    <a:bodyPr/>
                    <a:lstStyle/>
                    <a:p>
                      <a:pPr algn="ctr" fontAlgn="ctr">
                        <a:buNone/>
                      </a:pPr>
                      <a:r>
                        <a:rPr lang="en-US" sz="900" u="none" strike="noStrike">
                          <a:effectLst/>
                        </a:rPr>
                        <a:t>98.8%</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a:txBody>
                    <a:bodyPr/>
                    <a:lstStyle/>
                    <a:p>
                      <a:pPr algn="r" fontAlgn="ctr">
                        <a:buNone/>
                      </a:pPr>
                      <a:r>
                        <a:rPr lang="en-US" sz="900" u="none" strike="noStrike">
                          <a:effectLst/>
                        </a:rPr>
                        <a:t>Percent EREY:</a:t>
                      </a:r>
                      <a:endParaRPr lang="en-US" sz="900" b="1" i="0" u="none" strike="noStrike">
                        <a:solidFill>
                          <a:srgbClr val="FFFFFF"/>
                        </a:solidFill>
                        <a:effectLst/>
                        <a:latin typeface="Arial" panose="020B0604020202020204" pitchFamily="34" charset="0"/>
                      </a:endParaRPr>
                    </a:p>
                  </a:txBody>
                  <a:tcPr marL="4763" marR="4763" marT="4763" marB="0" anchor="ctr"/>
                </a:tc>
                <a:tc>
                  <a:txBody>
                    <a:bodyPr/>
                    <a:lstStyle/>
                    <a:p>
                      <a:pPr algn="ctr" fontAlgn="ctr">
                        <a:buNone/>
                      </a:pPr>
                      <a:r>
                        <a:rPr lang="en-US" sz="900" u="none" strike="noStrike">
                          <a:effectLst/>
                        </a:rPr>
                        <a:t>98.8%</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gridSpan="2">
                  <a:txBody>
                    <a:bodyPr/>
                    <a:lstStyle/>
                    <a:p>
                      <a:pPr algn="r" fontAlgn="ctr">
                        <a:buNone/>
                      </a:pPr>
                      <a:r>
                        <a:rPr lang="en-US" sz="900" u="none" strike="noStrike">
                          <a:effectLst/>
                        </a:rPr>
                        <a:t>Percent Sustaining Members:</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a:txBody>
                    <a:bodyPr/>
                    <a:lstStyle/>
                    <a:p>
                      <a:pPr algn="ctr" fontAlgn="ctr">
                        <a:buNone/>
                      </a:pPr>
                      <a:r>
                        <a:rPr lang="en-US" sz="900" u="none" strike="noStrike">
                          <a:effectLst/>
                        </a:rPr>
                        <a:t>98.8%</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a:txBody>
                    <a:bodyPr/>
                    <a:lstStyle/>
                    <a:p>
                      <a:pPr algn="r" fontAlgn="ctr">
                        <a:buNone/>
                      </a:pPr>
                      <a:r>
                        <a:rPr lang="en-US" sz="900" u="none" strike="noStrike">
                          <a:effectLst/>
                        </a:rPr>
                        <a:t>Percent PHS Eligible:</a:t>
                      </a:r>
                      <a:endParaRPr lang="en-US" sz="900" b="1" i="0" u="none" strike="noStrike">
                        <a:solidFill>
                          <a:srgbClr val="FFFFFF"/>
                        </a:solidFill>
                        <a:effectLst/>
                        <a:latin typeface="Arial" panose="020B0604020202020204" pitchFamily="34" charset="0"/>
                      </a:endParaRPr>
                    </a:p>
                  </a:txBody>
                  <a:tcPr marL="4763" marR="4763" marT="4763" marB="0" anchor="ctr"/>
                </a:tc>
                <a:tc>
                  <a:txBody>
                    <a:bodyPr/>
                    <a:lstStyle/>
                    <a:p>
                      <a:pPr algn="ctr" fontAlgn="ctr">
                        <a:buNone/>
                      </a:pPr>
                      <a:r>
                        <a:rPr lang="en-US" sz="900" u="none" strike="noStrike">
                          <a:effectLst/>
                        </a:rPr>
                        <a:t>6.1%</a:t>
                      </a:r>
                      <a:endParaRPr lang="en-US" sz="900" b="0"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tc gridSpan="2">
                  <a:txBody>
                    <a:bodyPr/>
                    <a:lstStyle/>
                    <a:p>
                      <a:pPr algn="r" fontAlgn="ctr">
                        <a:buNone/>
                      </a:pPr>
                      <a:r>
                        <a:rPr lang="en-US" sz="900" u="none" strike="noStrike">
                          <a:effectLst/>
                        </a:rPr>
                        <a:t> Average TRF Giving:</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a:txBody>
                    <a:bodyPr/>
                    <a:lstStyle/>
                    <a:p>
                      <a:pPr algn="ctr" fontAlgn="ctr">
                        <a:buNone/>
                      </a:pPr>
                      <a:r>
                        <a:rPr lang="en-US" sz="900" u="none" strike="noStrike">
                          <a:effectLst/>
                        </a:rPr>
                        <a:t>$353.04</a:t>
                      </a:r>
                      <a:endParaRPr lang="en-US" sz="900" b="1" i="0" u="none" strike="noStrike">
                        <a:solidFill>
                          <a:srgbClr val="000000"/>
                        </a:solidFill>
                        <a:effectLst/>
                        <a:latin typeface="Arial" panose="020B0604020202020204" pitchFamily="34" charset="0"/>
                      </a:endParaRPr>
                    </a:p>
                  </a:txBody>
                  <a:tcPr marL="4763" marR="4763" marT="4763" marB="0" anchor="ctr"/>
                </a:tc>
                <a:tc>
                  <a:txBody>
                    <a:bodyPr/>
                    <a:lstStyle/>
                    <a:p>
                      <a:pPr algn="l" fontAlgn="b">
                        <a:buNone/>
                      </a:pPr>
                      <a:r>
                        <a:rPr lang="en-US" sz="900" u="none" strike="noStrike">
                          <a:effectLst/>
                        </a:rPr>
                        <a:t> </a:t>
                      </a:r>
                      <a:endParaRPr lang="en-US" sz="900" b="0" i="0" u="none" strike="noStrike">
                        <a:solidFill>
                          <a:srgbClr val="333333"/>
                        </a:solidFill>
                        <a:effectLst/>
                        <a:latin typeface="Arial" panose="020B0604020202020204" pitchFamily="34" charset="0"/>
                      </a:endParaRPr>
                    </a:p>
                  </a:txBody>
                  <a:tcPr marL="4763" marR="4763" marT="4763" marB="0" anchor="b"/>
                </a:tc>
                <a:extLst>
                  <a:ext uri="{0D108BD9-81ED-4DB2-BD59-A6C34878D82A}">
                    <a16:rowId xmlns:a16="http://schemas.microsoft.com/office/drawing/2014/main" val="3707057391"/>
                  </a:ext>
                </a:extLst>
              </a:tr>
              <a:tr h="246139">
                <a:tc gridSpan="21">
                  <a:txBody>
                    <a:bodyPr/>
                    <a:lstStyle/>
                    <a:p>
                      <a:pPr algn="l" fontAlgn="ctr">
                        <a:buNone/>
                      </a:pPr>
                      <a:r>
                        <a:rPr lang="en-US" sz="900" u="none" strike="noStrike">
                          <a:effectLst/>
                        </a:rPr>
                        <a:t>Existing Active Rotarians are those with an admission date prior to 1 July. Beginning in 2015-16, only existing members are counted for EREY, TRF Giving, RFSM, or PHS participation.</a:t>
                      </a:r>
                      <a:endParaRPr lang="en-US" sz="900" b="0" i="0" u="none" strike="noStrike">
                        <a:solidFill>
                          <a:srgbClr val="333333"/>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4238072"/>
                  </a:ext>
                </a:extLst>
              </a:tr>
              <a:tr h="488077">
                <a:tc>
                  <a:txBody>
                    <a:bodyPr/>
                    <a:lstStyle/>
                    <a:p>
                      <a:pPr algn="l" fontAlgn="ctr">
                        <a:buNone/>
                      </a:pPr>
                      <a:r>
                        <a:rPr lang="en-US" sz="1000" u="none" strike="noStrike">
                          <a:effectLst/>
                        </a:rPr>
                        <a:t>Rotary ID</a:t>
                      </a:r>
                      <a:endParaRPr lang="en-US" sz="1000" b="1" i="0" u="none" strike="noStrike">
                        <a:solidFill>
                          <a:srgbClr val="FFFFFF"/>
                        </a:solidFill>
                        <a:effectLst/>
                        <a:latin typeface="Arial" panose="020B0604020202020204" pitchFamily="34" charset="0"/>
                      </a:endParaRPr>
                    </a:p>
                  </a:txBody>
                  <a:tcPr marL="4763" marR="4763" marT="4763" marB="0" anchor="ctr"/>
                </a:tc>
                <a:tc gridSpan="5">
                  <a:txBody>
                    <a:bodyPr/>
                    <a:lstStyle/>
                    <a:p>
                      <a:pPr algn="ctr" fontAlgn="ctr">
                        <a:buNone/>
                      </a:pPr>
                      <a:r>
                        <a:rPr lang="en-US" sz="1000" u="none" strike="noStrike">
                          <a:effectLst/>
                        </a:rPr>
                        <a:t>Rotarian Name</a:t>
                      </a:r>
                      <a:endParaRPr lang="en-US" sz="10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Club Member on </a:t>
                      </a:r>
                      <a:br>
                        <a:rPr lang="en-US" sz="900" u="none" strike="noStrike">
                          <a:effectLst/>
                        </a:rPr>
                      </a:br>
                      <a:r>
                        <a:rPr lang="en-US" sz="900" u="none" strike="noStrike">
                          <a:effectLst/>
                        </a:rPr>
                        <a:t>09-May-2026</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TRF Giving Achieved</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EREY Achieved</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Sustaining Member Achieved</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PHS Eligible Achieved</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Paul Harris Society Member</a:t>
                      </a:r>
                      <a:endParaRPr lang="en-US" sz="900" b="1" i="0" u="none" strike="noStrike">
                        <a:solidFill>
                          <a:srgbClr val="FFFFFF"/>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Rotary Direct</a:t>
                      </a:r>
                      <a:endParaRPr lang="en-US" sz="900" b="1" i="0" u="none" strike="noStrike">
                        <a:solidFill>
                          <a:srgbClr val="FFFFFF"/>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2773951695"/>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2984690005"/>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441607894"/>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3895734647"/>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3664342172"/>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943874792"/>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393745874"/>
                  </a:ext>
                </a:extLst>
              </a:tr>
              <a:tr h="125170">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2870847036"/>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3842328873"/>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2153085075"/>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381709890"/>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New</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19-Mar-2026</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19-Mar-2026</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19-Mar-2026</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2571822631"/>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152532552"/>
                  </a:ext>
                </a:extLst>
              </a:tr>
              <a:tr h="246139">
                <a:tc>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5">
                  <a:txBody>
                    <a:bodyPr/>
                    <a:lstStyle/>
                    <a:p>
                      <a:pPr algn="l"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a:effectLst/>
                        </a:rPr>
                        <a:t>Y</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gridSpan="2">
                  <a:txBody>
                    <a:bodyPr/>
                    <a:lstStyle/>
                    <a:p>
                      <a:pPr algn="ctr" fontAlgn="ctr">
                        <a:buNone/>
                      </a:pPr>
                      <a:r>
                        <a:rPr lang="en-US" sz="900" u="none" strike="noStrike" dirty="0">
                          <a:effectLst/>
                        </a:rPr>
                        <a:t>2-Aug-2025</a:t>
                      </a:r>
                      <a:endParaRPr lang="en-US" sz="900" b="0" i="0" u="none" strike="noStrike" dirty="0">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2">
                  <a:txBody>
                    <a:bodyPr/>
                    <a:lstStyle/>
                    <a:p>
                      <a:pPr algn="ctr" fontAlgn="ctr">
                        <a:buNone/>
                      </a:pPr>
                      <a:r>
                        <a:rPr lang="en-US" sz="900" u="none" strike="noStrike">
                          <a:effectLst/>
                        </a:rPr>
                        <a:t>2-Aug-2025</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gridSpan="3">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tc hMerge="1">
                  <a:txBody>
                    <a:bodyPr/>
                    <a:lstStyle/>
                    <a:p>
                      <a:endParaRPr lang="en-US"/>
                    </a:p>
                  </a:txBody>
                  <a:tcPr/>
                </a:tc>
                <a:tc>
                  <a:txBody>
                    <a:bodyPr/>
                    <a:lstStyle/>
                    <a:p>
                      <a:pPr algn="ctr" fontAlgn="ctr">
                        <a:buNone/>
                      </a:pP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4763" marR="4763" marT="4763" marB="0" anchor="ctr"/>
                </a:tc>
                <a:tc gridSpan="2">
                  <a:txBody>
                    <a:bodyPr/>
                    <a:lstStyle/>
                    <a:p>
                      <a:pPr algn="ctr" fontAlgn="ctr">
                        <a:buNone/>
                      </a:pPr>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648157578"/>
                  </a:ext>
                </a:extLst>
              </a:tr>
            </a:tbl>
          </a:graphicData>
        </a:graphic>
      </p:graphicFrame>
    </p:spTree>
    <p:custDataLst>
      <p:tags r:id="rId1"/>
    </p:custDataLst>
    <p:extLst>
      <p:ext uri="{BB962C8B-B14F-4D97-AF65-F5344CB8AC3E}">
        <p14:creationId xmlns:p14="http://schemas.microsoft.com/office/powerpoint/2010/main" val="201727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5C499-88E4-73FC-4102-F4FD8687F8FF}"/>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B827EDF3-DB5E-21C1-9C61-F12764CA0F41}"/>
              </a:ext>
            </a:extLst>
          </p:cNvPr>
          <p:cNvSpPr>
            <a:spLocks noGrp="1"/>
          </p:cNvSpPr>
          <p:nvPr>
            <p:ph type="title"/>
          </p:nvPr>
        </p:nvSpPr>
        <p:spPr>
          <a:xfrm>
            <a:off x="381000" y="1"/>
            <a:ext cx="11506200" cy="1540042"/>
          </a:xfrm>
        </p:spPr>
        <p:txBody>
          <a:bodyPr/>
          <a:lstStyle/>
          <a:p>
            <a:pPr algn="ctr"/>
            <a:r>
              <a:rPr lang="en-US" dirty="0"/>
              <a:t>Wrap up &amp; Q&amp;A</a:t>
            </a:r>
          </a:p>
        </p:txBody>
      </p:sp>
      <p:graphicFrame>
        <p:nvGraphicFramePr>
          <p:cNvPr id="47" name="Chart 46">
            <a:extLst>
              <a:ext uri="{FF2B5EF4-FFF2-40B4-BE49-F238E27FC236}">
                <a16:creationId xmlns:a16="http://schemas.microsoft.com/office/drawing/2014/main" id="{132E95AB-21AF-A130-4943-A829F2C1F43A}"/>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708F48B2-45F3-F398-1033-B1C00D5EB165}"/>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7326B14F-3ABB-33C4-67BF-AA347C5106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77" y="5166466"/>
            <a:ext cx="2272015" cy="1377973"/>
          </a:xfrm>
          <a:prstGeom prst="rect">
            <a:avLst/>
          </a:prstGeom>
        </p:spPr>
      </p:pic>
      <p:sp>
        <p:nvSpPr>
          <p:cNvPr id="8" name="Content Placeholder 7">
            <a:extLst>
              <a:ext uri="{FF2B5EF4-FFF2-40B4-BE49-F238E27FC236}">
                <a16:creationId xmlns:a16="http://schemas.microsoft.com/office/drawing/2014/main" id="{C36B883E-1BB1-B7E8-B484-05EEEF48AD2E}"/>
              </a:ext>
            </a:extLst>
          </p:cNvPr>
          <p:cNvSpPr txBox="1">
            <a:spLocks/>
          </p:cNvSpPr>
          <p:nvPr/>
        </p:nvSpPr>
        <p:spPr>
          <a:xfrm>
            <a:off x="381000" y="1766791"/>
            <a:ext cx="11504966" cy="30388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US" b="1"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63409DA5-9E51-6F8C-DFC3-64AEAD38CC82}"/>
              </a:ext>
            </a:extLst>
          </p:cNvPr>
          <p:cNvPicPr>
            <a:picLocks noChangeAspect="1"/>
          </p:cNvPicPr>
          <p:nvPr/>
        </p:nvPicPr>
        <p:blipFill>
          <a:blip r:embed="rId7"/>
          <a:stretch>
            <a:fillRect/>
          </a:stretch>
        </p:blipFill>
        <p:spPr>
          <a:xfrm>
            <a:off x="381000" y="5577570"/>
            <a:ext cx="2280102" cy="859611"/>
          </a:xfrm>
          <a:prstGeom prst="rect">
            <a:avLst/>
          </a:prstGeom>
        </p:spPr>
      </p:pic>
      <p:sp>
        <p:nvSpPr>
          <p:cNvPr id="3" name="TextBox 2">
            <a:extLst>
              <a:ext uri="{FF2B5EF4-FFF2-40B4-BE49-F238E27FC236}">
                <a16:creationId xmlns:a16="http://schemas.microsoft.com/office/drawing/2014/main" id="{09133C8F-8046-BD17-800B-DB23C4C60D37}"/>
              </a:ext>
            </a:extLst>
          </p:cNvPr>
          <p:cNvSpPr txBox="1"/>
          <p:nvPr/>
        </p:nvSpPr>
        <p:spPr>
          <a:xfrm>
            <a:off x="3168180" y="3280410"/>
            <a:ext cx="6181560" cy="1938992"/>
          </a:xfrm>
          <a:prstGeom prst="rect">
            <a:avLst/>
          </a:prstGeom>
          <a:noFill/>
        </p:spPr>
        <p:txBody>
          <a:bodyPr wrap="square" rtlCol="0">
            <a:spAutoFit/>
          </a:bodyPr>
          <a:lstStyle/>
          <a:p>
            <a:pPr algn="ctr"/>
            <a:r>
              <a:rPr lang="en-US" sz="2400" dirty="0"/>
              <a:t>Jim Fradenburg, DRFC</a:t>
            </a:r>
          </a:p>
          <a:p>
            <a:endParaRPr lang="en-US" sz="2400" dirty="0"/>
          </a:p>
          <a:p>
            <a:pPr algn="ctr"/>
            <a:r>
              <a:rPr lang="en-US" sz="2400" dirty="0"/>
              <a:t>336-403-3784</a:t>
            </a:r>
          </a:p>
          <a:p>
            <a:endParaRPr lang="en-US" sz="2400" dirty="0"/>
          </a:p>
          <a:p>
            <a:pPr algn="ctr"/>
            <a:r>
              <a:rPr lang="en-US" sz="2400" dirty="0"/>
              <a:t>Jim.Fradenburg@wbd-us.com</a:t>
            </a:r>
          </a:p>
        </p:txBody>
      </p:sp>
    </p:spTree>
    <p:custDataLst>
      <p:tags r:id="rId1"/>
    </p:custDataLst>
    <p:extLst>
      <p:ext uri="{BB962C8B-B14F-4D97-AF65-F5344CB8AC3E}">
        <p14:creationId xmlns:p14="http://schemas.microsoft.com/office/powerpoint/2010/main" val="211774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431130" y="1587043"/>
            <a:ext cx="5302417" cy="3141662"/>
          </a:xfrm>
        </p:spPr>
        <p:txBody>
          <a:bodyPr>
            <a:normAutofit/>
          </a:bodyPr>
          <a:lstStyle/>
          <a:p>
            <a:pPr>
              <a:lnSpc>
                <a:spcPct val="80000"/>
              </a:lnSpc>
            </a:pPr>
            <a:r>
              <a:rPr lang="en-US" sz="3200" b="1" dirty="0">
                <a:solidFill>
                  <a:srgbClr val="01B4E7"/>
                </a:solidFill>
                <a:ea typeface="Arial Black" charset="0"/>
                <a:cs typeface="Arial Black" charset="0"/>
              </a:rPr>
              <a:t>88%</a:t>
            </a:r>
            <a:r>
              <a:rPr lang="en-US" sz="2000" b="1" dirty="0">
                <a:solidFill>
                  <a:srgbClr val="01B4E7"/>
                </a:solidFill>
                <a:ea typeface="Arial Black" charset="0"/>
                <a:cs typeface="Arial Black" charset="0"/>
              </a:rPr>
              <a:t> </a:t>
            </a:r>
            <a:r>
              <a:rPr lang="en-US" sz="2600" b="1" dirty="0">
                <a:latin typeface="Arial" panose="020B0604020202020204" pitchFamily="34" charset="0"/>
                <a:ea typeface="Arial Black" charset="0"/>
                <a:cs typeface="Arial" panose="020B0604020202020204" pitchFamily="34" charset="0"/>
              </a:rPr>
              <a:t>of Foundation funds are spent on program awards and operations.</a:t>
            </a:r>
            <a:endParaRPr lang="en-US" sz="1600" b="1" dirty="0">
              <a:latin typeface="Arial" panose="020B0604020202020204" pitchFamily="34" charset="0"/>
              <a:ea typeface="Arial Black" charset="0"/>
              <a:cs typeface="Arial" panose="020B0604020202020204" pitchFamily="34" charset="0"/>
            </a:endParaRPr>
          </a:p>
          <a:p>
            <a:pPr>
              <a:lnSpc>
                <a:spcPct val="80000"/>
              </a:lnSpc>
            </a:pPr>
            <a:r>
              <a:rPr lang="en-US" sz="2600" b="1" dirty="0">
                <a:latin typeface="Arial" panose="020B0604020202020204" pitchFamily="34" charset="0"/>
                <a:ea typeface="Arial Black" charset="0"/>
                <a:cs typeface="Arial" panose="020B0604020202020204" pitchFamily="34" charset="0"/>
              </a:rPr>
              <a:t>We’ve earned </a:t>
            </a:r>
            <a:r>
              <a:rPr lang="en-US" sz="3200" b="1" dirty="0">
                <a:solidFill>
                  <a:srgbClr val="01B4E7"/>
                </a:solidFill>
                <a:latin typeface="Arial" panose="020B0604020202020204" pitchFamily="34" charset="0"/>
                <a:ea typeface="Arial Black" charset="0"/>
                <a:cs typeface="Arial" panose="020B0604020202020204" pitchFamily="34" charset="0"/>
              </a:rPr>
              <a:t>17</a:t>
            </a:r>
            <a:r>
              <a:rPr lang="en-US" sz="2600" b="1" dirty="0">
                <a:latin typeface="Arial" panose="020B0604020202020204" pitchFamily="34" charset="0"/>
                <a:ea typeface="Arial Black" charset="0"/>
                <a:cs typeface="Arial" panose="020B0604020202020204" pitchFamily="34" charset="0"/>
              </a:rPr>
              <a:t> consecutive four-star ratings from Charity Navigator.</a:t>
            </a:r>
            <a:endParaRPr lang="en-US" sz="2600" b="1" spc="-40" dirty="0">
              <a:latin typeface="Arial" panose="020B0604020202020204" pitchFamily="34" charset="0"/>
              <a:ea typeface="Arial Black" charset="0"/>
              <a:cs typeface="Arial" panose="020B0604020202020204" pitchFamily="34" charset="0"/>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57200" y="1757230"/>
            <a:ext cx="5019839" cy="1135062"/>
          </a:xfrm>
        </p:spPr>
        <p:txBody>
          <a:bodyPr/>
          <a:lstStyle/>
          <a:p>
            <a:pPr lvl="0"/>
            <a:r>
              <a:rPr lang="en-US" dirty="0"/>
              <a:t>TRUSTWORTHY AND EFFECTIVE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14353" y="3056476"/>
            <a:ext cx="5019839" cy="2215612"/>
          </a:xfrm>
        </p:spPr>
        <p:txBody>
          <a:bodyPr>
            <a:normAutofit lnSpcReduction="10000"/>
          </a:bodyPr>
          <a:lstStyle/>
          <a:p>
            <a:r>
              <a:rPr lang="en-US" sz="2400" dirty="0"/>
              <a:t>We’re an organization you can support with confidence. </a:t>
            </a:r>
          </a:p>
          <a:p>
            <a:endParaRPr lang="en-US" sz="400" dirty="0"/>
          </a:p>
          <a:p>
            <a:r>
              <a:rPr lang="en-US" sz="2400" dirty="0"/>
              <a:t>The Rotary Foundation continues to far exceed the standards set by independent rating services like Charity Navigator.</a:t>
            </a:r>
          </a:p>
          <a:p>
            <a:endParaRPr lang="en-US" dirty="0"/>
          </a:p>
        </p:txBody>
      </p:sp>
      <p:pic>
        <p:nvPicPr>
          <p:cNvPr id="5" name="Picture 4" descr="A blue and white card with a yellow gear and white text&#10;&#10;AI-generated content may be incorrect.">
            <a:extLst>
              <a:ext uri="{FF2B5EF4-FFF2-40B4-BE49-F238E27FC236}">
                <a16:creationId xmlns:a16="http://schemas.microsoft.com/office/drawing/2014/main" id="{1CBD3E85-7546-F03E-CE4C-363418C38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131" y="4022767"/>
            <a:ext cx="5066413" cy="2215611"/>
          </a:xfrm>
          <a:prstGeom prst="rect">
            <a:avLst/>
          </a:prstGeom>
        </p:spPr>
      </p:pic>
    </p:spTree>
    <p:custDataLst>
      <p:tags r:id="rId1"/>
    </p:custDataLst>
    <p:extLst>
      <p:ext uri="{BB962C8B-B14F-4D97-AF65-F5344CB8AC3E}">
        <p14:creationId xmlns:p14="http://schemas.microsoft.com/office/powerpoint/2010/main" val="308199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01FAE375-FB45-4369-A2B9-2FC357E52525}"/>
              </a:ext>
            </a:extLst>
          </p:cNvPr>
          <p:cNvSpPr/>
          <p:nvPr/>
        </p:nvSpPr>
        <p:spPr>
          <a:xfrm>
            <a:off x="9864402" y="581588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pic>
        <p:nvPicPr>
          <p:cNvPr id="7" name="Picture 6" descr="A person carrying baskets of vegetables&#10;&#10;Description automatically generated">
            <a:extLst>
              <a:ext uri="{FF2B5EF4-FFF2-40B4-BE49-F238E27FC236}">
                <a16:creationId xmlns:a16="http://schemas.microsoft.com/office/drawing/2014/main" id="{D90FDC85-5CCC-6B27-4063-3CA486A6B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925152" cy="8270782"/>
          </a:xfrm>
          <a:prstGeom prst="rect">
            <a:avLst/>
          </a:prstGeom>
        </p:spPr>
      </p:pic>
      <p:sp>
        <p:nvSpPr>
          <p:cNvPr id="4" name="Rectangle 3">
            <a:extLst>
              <a:ext uri="{FF2B5EF4-FFF2-40B4-BE49-F238E27FC236}">
                <a16:creationId xmlns:a16="http://schemas.microsoft.com/office/drawing/2014/main" id="{17732641-99E9-460C-836A-4B2D3C44C862}"/>
              </a:ext>
            </a:extLst>
          </p:cNvPr>
          <p:cNvSpPr/>
          <p:nvPr/>
        </p:nvSpPr>
        <p:spPr>
          <a:xfrm>
            <a:off x="0" y="1187165"/>
            <a:ext cx="6033545" cy="11350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THE ANNUAL FUND</a:t>
            </a:r>
          </a:p>
        </p:txBody>
      </p:sp>
      <p:pic>
        <p:nvPicPr>
          <p:cNvPr id="3" name="Picture 2">
            <a:extLst>
              <a:ext uri="{FF2B5EF4-FFF2-40B4-BE49-F238E27FC236}">
                <a16:creationId xmlns:a16="http://schemas.microsoft.com/office/drawing/2014/main" id="{39288B73-E461-913D-0A9E-3C1622773169}"/>
              </a:ext>
            </a:extLst>
          </p:cNvPr>
          <p:cNvPicPr>
            <a:picLocks noChangeAspect="1"/>
          </p:cNvPicPr>
          <p:nvPr/>
        </p:nvPicPr>
        <p:blipFill>
          <a:blip r:embed="rId6"/>
          <a:stretch>
            <a:fillRect/>
          </a:stretch>
        </p:blipFill>
        <p:spPr>
          <a:xfrm>
            <a:off x="10219208" y="480695"/>
            <a:ext cx="2280102" cy="859611"/>
          </a:xfrm>
          <a:prstGeom prst="rect">
            <a:avLst/>
          </a:prstGeom>
        </p:spPr>
      </p:pic>
    </p:spTree>
    <p:custDataLst>
      <p:tags r:id="rId1"/>
    </p:custDataLst>
    <p:extLst>
      <p:ext uri="{BB962C8B-B14F-4D97-AF65-F5344CB8AC3E}">
        <p14:creationId xmlns:p14="http://schemas.microsoft.com/office/powerpoint/2010/main" val="163513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ANNUAL FUND — </a:t>
            </a:r>
            <a:r>
              <a:rPr lang="en-US" dirty="0"/>
              <a:t>areas of focus</a:t>
            </a:r>
          </a:p>
        </p:txBody>
      </p:sp>
      <p:sp>
        <p:nvSpPr>
          <p:cNvPr id="45" name="TextBox 44">
            <a:extLst>
              <a:ext uri="{FF2B5EF4-FFF2-40B4-BE49-F238E27FC236}">
                <a16:creationId xmlns:a16="http://schemas.microsoft.com/office/drawing/2014/main" id="{91A4AF89-BD57-1646-83F3-74B99121848D}"/>
              </a:ext>
            </a:extLst>
          </p:cNvPr>
          <p:cNvSpPr txBox="1"/>
          <p:nvPr/>
        </p:nvSpPr>
        <p:spPr>
          <a:xfrm>
            <a:off x="6558452" y="2187150"/>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170</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409673" y="349090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$8.9</a:t>
            </a:r>
          </a:p>
        </p:txBody>
      </p:sp>
      <p:sp>
        <p:nvSpPr>
          <p:cNvPr id="70" name="TextBox 69">
            <a:extLst>
              <a:ext uri="{FF2B5EF4-FFF2-40B4-BE49-F238E27FC236}">
                <a16:creationId xmlns:a16="http://schemas.microsoft.com/office/drawing/2014/main" id="{AE2153A2-EF9A-2241-9EE3-CB5373A907A8}"/>
              </a:ext>
            </a:extLst>
          </p:cNvPr>
          <p:cNvSpPr txBox="1"/>
          <p:nvPr/>
        </p:nvSpPr>
        <p:spPr>
          <a:xfrm>
            <a:off x="5033561" y="461539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57</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69847" y="428621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189</a:t>
            </a:r>
          </a:p>
        </p:txBody>
      </p:sp>
      <p:sp>
        <p:nvSpPr>
          <p:cNvPr id="78" name="TextBox 77">
            <a:extLst>
              <a:ext uri="{FF2B5EF4-FFF2-40B4-BE49-F238E27FC236}">
                <a16:creationId xmlns:a16="http://schemas.microsoft.com/office/drawing/2014/main" id="{61D4472F-C6EB-2F4B-8502-0A7789398CC9}"/>
              </a:ext>
            </a:extLst>
          </p:cNvPr>
          <p:cNvSpPr txBox="1"/>
          <p:nvPr/>
        </p:nvSpPr>
        <p:spPr>
          <a:xfrm>
            <a:off x="9262339" y="446404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$15.3 </a:t>
            </a:r>
          </a:p>
        </p:txBody>
      </p:sp>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50455" y="1710836"/>
            <a:ext cx="8178452" cy="4948707"/>
          </a:xfrm>
          <a:prstGeom prst="rect">
            <a:avLst/>
          </a:prstGeom>
        </p:spPr>
      </p:pic>
      <p:pic>
        <p:nvPicPr>
          <p:cNvPr id="2" name="Picture 1">
            <a:extLst>
              <a:ext uri="{FF2B5EF4-FFF2-40B4-BE49-F238E27FC236}">
                <a16:creationId xmlns:a16="http://schemas.microsoft.com/office/drawing/2014/main" id="{27830B71-2E3E-1C95-D646-86E9C51ED950}"/>
              </a:ext>
            </a:extLst>
          </p:cNvPr>
          <p:cNvPicPr>
            <a:picLocks noChangeAspect="1"/>
          </p:cNvPicPr>
          <p:nvPr/>
        </p:nvPicPr>
        <p:blipFill>
          <a:blip r:embed="rId5"/>
          <a:stretch>
            <a:fillRect/>
          </a:stretch>
        </p:blipFill>
        <p:spPr>
          <a:xfrm>
            <a:off x="381000" y="5593755"/>
            <a:ext cx="2284370" cy="860403"/>
          </a:xfrm>
          <a:prstGeom prst="rect">
            <a:avLst/>
          </a:prstGeom>
        </p:spPr>
      </p:pic>
    </p:spTree>
    <p:custDataLst>
      <p:tags r:id="rId1"/>
    </p:custDataLst>
    <p:extLst>
      <p:ext uri="{BB962C8B-B14F-4D97-AF65-F5344CB8AC3E}">
        <p14:creationId xmlns:p14="http://schemas.microsoft.com/office/powerpoint/2010/main" val="17429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11687" y="1193516"/>
            <a:ext cx="4978400" cy="1135062"/>
          </a:xfrm>
        </p:spPr>
        <p:txBody>
          <a:bodyPr/>
          <a:lstStyle/>
          <a:p>
            <a:pPr lvl="0">
              <a:spcBef>
                <a:spcPts val="600"/>
              </a:spcBef>
            </a:pPr>
            <a:r>
              <a:rPr lang="en-US" dirty="0"/>
              <a:t>ANNUAL FUND-SHARE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411687" y="2586891"/>
            <a:ext cx="5465233" cy="2645693"/>
          </a:xfrm>
        </p:spPr>
        <p:txBody>
          <a:bodyPr vert="horz" lIns="91440" tIns="45720" rIns="91440" bIns="45720" rtlCol="0" anchor="t">
            <a:normAutofit fontScale="92500" lnSpcReduction="10000"/>
          </a:bodyPr>
          <a:lstStyle/>
          <a:p>
            <a:r>
              <a:rPr lang="en-US" sz="2400" dirty="0">
                <a:latin typeface="+mn-lt"/>
              </a:rPr>
              <a:t>When you give to the Annual Fund-SHARE, The Rotary Foundation transforms your gifts into service projects that change lives close to home and around the world. </a:t>
            </a:r>
          </a:p>
          <a:p>
            <a:endParaRPr lang="en-US" sz="2400" dirty="0">
              <a:latin typeface="+mn-lt"/>
            </a:endParaRPr>
          </a:p>
          <a:p>
            <a:r>
              <a:rPr lang="en-US" sz="2400" dirty="0">
                <a:latin typeface="+mn-lt"/>
              </a:rPr>
              <a:t>Learn more at</a:t>
            </a:r>
            <a:r>
              <a:rPr lang="en-US" sz="2400" b="1" dirty="0">
                <a:latin typeface="+mn-lt"/>
              </a:rPr>
              <a:t>:             </a:t>
            </a:r>
            <a:r>
              <a:rPr lang="en-US" sz="2400" b="1" dirty="0">
                <a:latin typeface="+mn-lt"/>
                <a:hlinkClick r:id="rId4"/>
              </a:rPr>
              <a:t>my.rotary.org/annual-fund</a:t>
            </a:r>
            <a:r>
              <a:rPr lang="en-US" sz="2400" b="1" dirty="0">
                <a:latin typeface="+mn-lt"/>
              </a:rPr>
              <a:t> </a:t>
            </a:r>
          </a:p>
          <a:p>
            <a:endParaRPr lang="en-US" dirty="0"/>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6</a:t>
            </a:fld>
            <a:endParaRPr lang="en-US" dirty="0"/>
          </a:p>
        </p:txBody>
      </p:sp>
      <p:pic>
        <p:nvPicPr>
          <p:cNvPr id="9" name="Picture 8" descr="A screenshot of a cell phone&#10;&#10;Description automatically generated">
            <a:extLst>
              <a:ext uri="{FF2B5EF4-FFF2-40B4-BE49-F238E27FC236}">
                <a16:creationId xmlns:a16="http://schemas.microsoft.com/office/drawing/2014/main" id="{6E581528-086B-4E3F-8894-881D277745A1}"/>
              </a:ext>
            </a:extLst>
          </p:cNvPr>
          <p:cNvPicPr>
            <a:picLocks noChangeAspect="1"/>
          </p:cNvPicPr>
          <p:nvPr/>
        </p:nvPicPr>
        <p:blipFill rotWithShape="1">
          <a:blip r:embed="rId5">
            <a:extLst>
              <a:ext uri="{28A0092B-C50C-407E-A947-70E740481C1C}">
                <a14:useLocalDpi xmlns:a14="http://schemas.microsoft.com/office/drawing/2010/main" val="0"/>
              </a:ext>
            </a:extLst>
          </a:blip>
          <a:srcRect t="3776" b="3300"/>
          <a:stretch/>
        </p:blipFill>
        <p:spPr>
          <a:xfrm>
            <a:off x="6654802" y="190430"/>
            <a:ext cx="4700586" cy="6552000"/>
          </a:xfrm>
          <a:prstGeom prst="rect">
            <a:avLst/>
          </a:prstGeom>
        </p:spPr>
      </p:pic>
      <p:pic>
        <p:nvPicPr>
          <p:cNvPr id="4" name="Picture 3" descr="A black and white logo&#10;&#10;AI-generated content may be incorrect.">
            <a:extLst>
              <a:ext uri="{FF2B5EF4-FFF2-40B4-BE49-F238E27FC236}">
                <a16:creationId xmlns:a16="http://schemas.microsoft.com/office/drawing/2014/main" id="{89EC6066-2A66-EE65-2A59-1F102DEA6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687" y="5490897"/>
            <a:ext cx="2281369" cy="860699"/>
          </a:xfrm>
          <a:prstGeom prst="rect">
            <a:avLst/>
          </a:prstGeom>
        </p:spPr>
      </p:pic>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Global grants make a BIG impact</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flipV="1">
            <a:off x="380999" y="2070076"/>
            <a:ext cx="11506199" cy="366735"/>
          </a:xfrm>
        </p:spPr>
        <p:txBody>
          <a:bodyPr>
            <a:normAutofit fontScale="92500" lnSpcReduction="10000"/>
          </a:bodyPr>
          <a:lstStyle/>
          <a:p>
            <a:pPr marL="0" indent="0">
              <a:buNone/>
            </a:pPr>
            <a:r>
              <a:rPr lang="en-US" i="1" dirty="0">
                <a:solidFill>
                  <a:schemeClr val="tx1"/>
                </a:solidFill>
              </a:rPr>
              <a:t>[</a:t>
            </a:r>
            <a:endParaRPr lang="en-US" dirty="0"/>
          </a:p>
        </p:txBody>
      </p:sp>
      <p:sp>
        <p:nvSpPr>
          <p:cNvPr id="2" name="Subtitle 1">
            <a:extLst>
              <a:ext uri="{FF2B5EF4-FFF2-40B4-BE49-F238E27FC236}">
                <a16:creationId xmlns:a16="http://schemas.microsoft.com/office/drawing/2014/main" id="{FAEBFF66-59B5-400E-91A1-23E044CC7ED2}"/>
              </a:ext>
            </a:extLst>
          </p:cNvPr>
          <p:cNvSpPr>
            <a:spLocks noGrp="1"/>
          </p:cNvSpPr>
          <p:nvPr>
            <p:ph type="subTitle" idx="13"/>
          </p:nvPr>
        </p:nvSpPr>
        <p:spPr>
          <a:xfrm>
            <a:off x="518159" y="2070076"/>
            <a:ext cx="11140441" cy="2044348"/>
          </a:xfrm>
        </p:spPr>
        <p:txBody>
          <a:bodyPr>
            <a:noAutofit/>
          </a:bodyPr>
          <a:lstStyle/>
          <a:p>
            <a:pPr algn="ctr"/>
            <a:r>
              <a:rPr lang="en-US" sz="3600" cap="none" dirty="0"/>
              <a:t>Examples</a:t>
            </a:r>
          </a:p>
          <a:p>
            <a:pPr algn="ctr"/>
            <a:endParaRPr lang="en-US" sz="3600" cap="none" dirty="0"/>
          </a:p>
          <a:p>
            <a:pPr algn="ctr"/>
            <a:r>
              <a:rPr lang="en-US" sz="3600" cap="none" dirty="0"/>
              <a:t>Karen Pollard’s Jamacia Grant</a:t>
            </a:r>
          </a:p>
          <a:p>
            <a:pPr algn="ctr"/>
            <a:r>
              <a:rPr lang="en-US" sz="3600" cap="none" dirty="0"/>
              <a:t>Mark Benard’s El Salvador Grant</a:t>
            </a:r>
          </a:p>
          <a:p>
            <a:pPr algn="ctr"/>
            <a:r>
              <a:rPr lang="en-US" sz="3600" cap="none" dirty="0"/>
              <a:t>Lisa Parrish’s India Grant</a:t>
            </a:r>
          </a:p>
          <a:p>
            <a:pPr algn="ctr"/>
            <a:r>
              <a:rPr lang="en-US" sz="3600" cap="none" dirty="0"/>
              <a:t>Gene Parker’s Reverse Grants </a:t>
            </a:r>
          </a:p>
          <a:p>
            <a:pPr algn="ctr"/>
            <a:endParaRPr lang="en-US" sz="3600" cap="none" dirty="0"/>
          </a:p>
        </p:txBody>
      </p:sp>
      <p:pic>
        <p:nvPicPr>
          <p:cNvPr id="4" name="Picture 3">
            <a:extLst>
              <a:ext uri="{FF2B5EF4-FFF2-40B4-BE49-F238E27FC236}">
                <a16:creationId xmlns:a16="http://schemas.microsoft.com/office/drawing/2014/main" id="{BBDB2D4B-84C6-0531-A3F7-767A42B4C15A}"/>
              </a:ext>
            </a:extLst>
          </p:cNvPr>
          <p:cNvPicPr>
            <a:picLocks noChangeAspect="1"/>
          </p:cNvPicPr>
          <p:nvPr/>
        </p:nvPicPr>
        <p:blipFill>
          <a:blip r:embed="rId4"/>
          <a:stretch>
            <a:fillRect/>
          </a:stretch>
        </p:blipFill>
        <p:spPr>
          <a:xfrm>
            <a:off x="380999" y="5584982"/>
            <a:ext cx="2280102" cy="859611"/>
          </a:xfrm>
          <a:prstGeom prst="rect">
            <a:avLst/>
          </a:prstGeom>
        </p:spPr>
      </p:pic>
    </p:spTree>
    <p:custDataLst>
      <p:tags r:id="rId1"/>
    </p:custDataLst>
    <p:extLst>
      <p:ext uri="{BB962C8B-B14F-4D97-AF65-F5344CB8AC3E}">
        <p14:creationId xmlns:p14="http://schemas.microsoft.com/office/powerpoint/2010/main" val="286737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93700" lvl="0"/>
            <a:r>
              <a:rPr lang="en-US" dirty="0"/>
              <a:t>District grants meet local Needs</a:t>
            </a:r>
          </a:p>
        </p:txBody>
      </p:sp>
      <p:sp>
        <p:nvSpPr>
          <p:cNvPr id="4" name="Content Placeholder 3"/>
          <p:cNvSpPr>
            <a:spLocks noGrp="1"/>
          </p:cNvSpPr>
          <p:nvPr>
            <p:ph idx="1"/>
          </p:nvPr>
        </p:nvSpPr>
        <p:spPr>
          <a:xfrm>
            <a:off x="342900" y="1930626"/>
            <a:ext cx="11506199" cy="3836989"/>
          </a:xfrm>
        </p:spPr>
        <p:txBody>
          <a:bodyPr/>
          <a:lstStyle/>
          <a:p>
            <a:pPr marL="0" indent="0" algn="ctr">
              <a:buNone/>
            </a:pPr>
            <a:r>
              <a:rPr lang="en-US" b="1" dirty="0">
                <a:solidFill>
                  <a:schemeClr val="tx1"/>
                </a:solidFill>
              </a:rPr>
              <a:t>48 District Grants Across our District</a:t>
            </a:r>
          </a:p>
          <a:p>
            <a:pPr marL="0" indent="0" algn="ctr">
              <a:buNone/>
            </a:pPr>
            <a:r>
              <a:rPr lang="en-US" b="1" dirty="0">
                <a:solidFill>
                  <a:schemeClr val="tx1"/>
                </a:solidFill>
              </a:rPr>
              <a:t>Examples include:</a:t>
            </a:r>
          </a:p>
          <a:p>
            <a:pPr marL="0" indent="0" algn="ctr">
              <a:buNone/>
            </a:pPr>
            <a:r>
              <a:rPr lang="en-US" b="1" dirty="0">
                <a:solidFill>
                  <a:schemeClr val="tx1"/>
                </a:solidFill>
              </a:rPr>
              <a:t>Back Pack Projects</a:t>
            </a:r>
          </a:p>
          <a:p>
            <a:pPr marL="0" indent="0" algn="ctr">
              <a:buNone/>
            </a:pPr>
            <a:r>
              <a:rPr lang="en-US" b="1" dirty="0">
                <a:solidFill>
                  <a:schemeClr val="tx1"/>
                </a:solidFill>
              </a:rPr>
              <a:t>Rotary Reads</a:t>
            </a:r>
          </a:p>
          <a:p>
            <a:pPr marL="0" indent="0" algn="ctr">
              <a:buNone/>
            </a:pPr>
            <a:r>
              <a:rPr lang="en-US" b="1" dirty="0">
                <a:solidFill>
                  <a:schemeClr val="tx1"/>
                </a:solidFill>
              </a:rPr>
              <a:t>Collaborative Grants</a:t>
            </a:r>
          </a:p>
          <a:p>
            <a:pPr marL="0" indent="0" algn="ctr">
              <a:buNone/>
            </a:pPr>
            <a:r>
              <a:rPr lang="en-US" b="1" dirty="0">
                <a:solidFill>
                  <a:schemeClr val="tx1"/>
                </a:solidFill>
              </a:rPr>
              <a:t>Hunger and Food Insecurity</a:t>
            </a:r>
          </a:p>
          <a:p>
            <a:pPr marL="0" indent="0" algn="ctr">
              <a:buNone/>
            </a:pPr>
            <a:r>
              <a:rPr lang="en-US" b="1" dirty="0">
                <a:solidFill>
                  <a:schemeClr val="tx1"/>
                </a:solidFill>
              </a:rPr>
              <a:t>Community Development</a:t>
            </a:r>
          </a:p>
          <a:p>
            <a:pPr marL="0" indent="0" algn="ctr">
              <a:buNone/>
            </a:pPr>
            <a:r>
              <a:rPr lang="en-US" b="1" dirty="0">
                <a:solidFill>
                  <a:schemeClr val="tx1"/>
                </a:solidFill>
              </a:rPr>
              <a:t>The Good Night Grants</a:t>
            </a:r>
          </a:p>
          <a:p>
            <a:pPr marL="0" indent="0">
              <a:buNone/>
            </a:pPr>
            <a:endParaRPr lang="en-US" i="1" dirty="0">
              <a:solidFill>
                <a:schemeClr val="tx1"/>
              </a:solidFill>
            </a:endParaRPr>
          </a:p>
          <a:p>
            <a:endParaRPr lang="en-US" dirty="0"/>
          </a:p>
        </p:txBody>
      </p:sp>
      <p:pic>
        <p:nvPicPr>
          <p:cNvPr id="3" name="Picture 2">
            <a:extLst>
              <a:ext uri="{FF2B5EF4-FFF2-40B4-BE49-F238E27FC236}">
                <a16:creationId xmlns:a16="http://schemas.microsoft.com/office/drawing/2014/main" id="{394A2F08-578F-2C20-B696-08C53D1BA5B2}"/>
              </a:ext>
            </a:extLst>
          </p:cNvPr>
          <p:cNvPicPr>
            <a:picLocks noChangeAspect="1"/>
          </p:cNvPicPr>
          <p:nvPr/>
        </p:nvPicPr>
        <p:blipFill>
          <a:blip r:embed="rId4"/>
          <a:stretch>
            <a:fillRect/>
          </a:stretch>
        </p:blipFill>
        <p:spPr>
          <a:xfrm>
            <a:off x="430343" y="5573177"/>
            <a:ext cx="2280102" cy="859611"/>
          </a:xfrm>
          <a:prstGeom prst="rect">
            <a:avLst/>
          </a:prstGeom>
        </p:spPr>
      </p:pic>
    </p:spTree>
    <p:custDataLst>
      <p:tags r:id="rId1"/>
    </p:custDataLst>
    <p:extLst>
      <p:ext uri="{BB962C8B-B14F-4D97-AF65-F5344CB8AC3E}">
        <p14:creationId xmlns:p14="http://schemas.microsoft.com/office/powerpoint/2010/main" val="396453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lstStyle/>
          <a:p>
            <a:r>
              <a:rPr lang="en-US" dirty="0"/>
              <a:t>Every rotarian, every year</a:t>
            </a:r>
          </a:p>
        </p:txBody>
      </p:sp>
      <p:graphicFrame>
        <p:nvGraphicFramePr>
          <p:cNvPr id="47" name="Chart 46">
            <a:extLst>
              <a:ext uri="{FF2B5EF4-FFF2-40B4-BE49-F238E27FC236}">
                <a16:creationId xmlns:a16="http://schemas.microsoft.com/office/drawing/2014/main" id="{6B292F8D-300E-FE40-A8BB-44C3E132567A}"/>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101FBEA7-B4EA-2E48-A245-362ACF71B8AD}"/>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A25AD780-D878-4447-AE17-1AB427517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4117" y="3220355"/>
            <a:ext cx="2272015" cy="1377973"/>
          </a:xfrm>
          <a:prstGeom prst="rect">
            <a:avLst/>
          </a:prstGeom>
        </p:spPr>
      </p:pic>
      <p:sp>
        <p:nvSpPr>
          <p:cNvPr id="8" name="Content Placeholder 7">
            <a:extLst>
              <a:ext uri="{FF2B5EF4-FFF2-40B4-BE49-F238E27FC236}">
                <a16:creationId xmlns:a16="http://schemas.microsoft.com/office/drawing/2014/main" id="{080356D1-8491-4D3F-A23B-9317F31E57FF}"/>
              </a:ext>
            </a:extLst>
          </p:cNvPr>
          <p:cNvSpPr txBox="1">
            <a:spLocks/>
          </p:cNvSpPr>
          <p:nvPr/>
        </p:nvSpPr>
        <p:spPr>
          <a:xfrm>
            <a:off x="381000" y="1766791"/>
            <a:ext cx="11504966" cy="303881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b="1" dirty="0"/>
              <a:t>Did you know that donors who gave US$25 to US$99 contributed more than US$5.5 million to the Foundation in 2024-25?</a:t>
            </a:r>
            <a:r>
              <a:rPr lang="en-US" dirty="0"/>
              <a:t> If every member gives every year, it makes more life-changing, sustainable projects possible.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Also in 2024-25:</a:t>
            </a:r>
          </a:p>
          <a:p>
            <a:r>
              <a:rPr lang="en-US" b="1" dirty="0"/>
              <a:t>Members gave US$146.4 million to the Annual Fund.</a:t>
            </a:r>
          </a:p>
          <a:p>
            <a:r>
              <a:rPr lang="en-US" b="1" dirty="0"/>
              <a:t>35.5% of members donated to the Annual Fund.</a:t>
            </a:r>
          </a:p>
          <a:p>
            <a:r>
              <a:rPr lang="en-US" b="1" dirty="0"/>
              <a:t>82% of Rotary clubs supported the Annual Fund.</a:t>
            </a:r>
          </a:p>
          <a:p>
            <a:r>
              <a:rPr lang="en-US" b="1" dirty="0"/>
              <a:t>The Foundation awarded 1,424 global grants.</a:t>
            </a:r>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A2129AD6-09B5-88F7-9108-9D971356C703}"/>
              </a:ext>
            </a:extLst>
          </p:cNvPr>
          <p:cNvPicPr>
            <a:picLocks noChangeAspect="1"/>
          </p:cNvPicPr>
          <p:nvPr/>
        </p:nvPicPr>
        <p:blipFill>
          <a:blip r:embed="rId7"/>
          <a:stretch>
            <a:fillRect/>
          </a:stretch>
        </p:blipFill>
        <p:spPr>
          <a:xfrm>
            <a:off x="381000" y="5577570"/>
            <a:ext cx="2280102" cy="859611"/>
          </a:xfrm>
          <a:prstGeom prst="rect">
            <a:avLst/>
          </a:prstGeom>
        </p:spPr>
      </p:pic>
    </p:spTree>
    <p:custDataLst>
      <p:tags r:id="rId1"/>
    </p:custDataLst>
    <p:extLst>
      <p:ext uri="{BB962C8B-B14F-4D97-AF65-F5344CB8AC3E}">
        <p14:creationId xmlns:p14="http://schemas.microsoft.com/office/powerpoint/2010/main" val="428631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Zww6o0dV"/>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00AD8A6746984E9F18214DFBDB1D89" ma:contentTypeVersion="10" ma:contentTypeDescription="Create a new document." ma:contentTypeScope="" ma:versionID="3c7fe7e63f0280888863cefa3c09e51a">
  <xsd:schema xmlns:xsd="http://www.w3.org/2001/XMLSchema" xmlns:xs="http://www.w3.org/2001/XMLSchema" xmlns:p="http://schemas.microsoft.com/office/2006/metadata/properties" xmlns:ns3="86392c94-f76a-4f08-ade7-1d984629dda7" xmlns:ns4="e0ec35ed-fe80-4ed8-bfae-bf08878de6a3" targetNamespace="http://schemas.microsoft.com/office/2006/metadata/properties" ma:root="true" ma:fieldsID="815ffe7ba6257d08d708bbddc9387de1" ns3:_="" ns4:_="">
    <xsd:import namespace="86392c94-f76a-4f08-ade7-1d984629dda7"/>
    <xsd:import namespace="e0ec35ed-fe80-4ed8-bfae-bf08878de6a3"/>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392c94-f76a-4f08-ade7-1d984629dd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ec35ed-fe80-4ed8-bfae-bf08878de6a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C37A40-94F7-4540-B312-1E975E05E86A}">
  <ds:schemaRefs>
    <ds:schemaRef ds:uri="http://purl.org/dc/elements/1.1/"/>
    <ds:schemaRef ds:uri="http://schemas.microsoft.com/office/2006/metadata/properties"/>
    <ds:schemaRef ds:uri="86392c94-f76a-4f08-ade7-1d984629dda7"/>
    <ds:schemaRef ds:uri="http://purl.org/dc/terms/"/>
    <ds:schemaRef ds:uri="e0ec35ed-fe80-4ed8-bfae-bf08878de6a3"/>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AB63D10-C09C-4132-8382-D929E1032E95}">
  <ds:schemaRefs>
    <ds:schemaRef ds:uri="86392c94-f76a-4f08-ade7-1d984629dda7"/>
    <ds:schemaRef ds:uri="e0ec35ed-fe80-4ed8-bfae-bf08878de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913EAB-22BB-455E-9CA4-9C72A6E73F59}">
  <ds:schemaRefs>
    <ds:schemaRef ds:uri="http://schemas.microsoft.com/sharepoint/v3/contenttype/forms"/>
  </ds:schemaRefs>
</ds:datastoreItem>
</file>

<file path=docMetadata/LabelInfo.xml><?xml version="1.0" encoding="utf-8"?>
<clbl:labelList xmlns:clbl="http://schemas.microsoft.com/office/2020/mipLabelMetadata">
  <clbl:label id="{67b4e043-0afd-4afb-8b94-bf96370c8e7f}" enabled="0" method="" siteId="{67b4e043-0afd-4afb-8b94-bf96370c8e7f}" removed="1"/>
</clbl:labelList>
</file>

<file path=docProps/app.xml><?xml version="1.0" encoding="utf-8"?>
<Properties xmlns="http://schemas.openxmlformats.org/officeDocument/2006/extended-properties" xmlns:vt="http://schemas.openxmlformats.org/officeDocument/2006/docPropsVTypes">
  <Template/>
  <TotalTime>1140</TotalTime>
  <Words>3933</Words>
  <Application>Microsoft Office PowerPoint</Application>
  <PresentationFormat>Widescreen</PresentationFormat>
  <Paragraphs>877</Paragraphs>
  <Slides>28</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Arial Black</vt:lpstr>
      <vt:lpstr>Arial Narrow</vt:lpstr>
      <vt:lpstr>Arial Unicode MS</vt:lpstr>
      <vt:lpstr>Calibri</vt:lpstr>
      <vt:lpstr>Courier New</vt:lpstr>
      <vt:lpstr>Symbol</vt:lpstr>
      <vt:lpstr>Office Theme</vt:lpstr>
      <vt:lpstr>1_Office Theme</vt:lpstr>
      <vt:lpstr>PowerPoint Presentation</vt:lpstr>
      <vt:lpstr>PowerPoint Presentation</vt:lpstr>
      <vt:lpstr>PowerPoint Presentation</vt:lpstr>
      <vt:lpstr>PowerPoint Presentation</vt:lpstr>
      <vt:lpstr>ANNUAL FUND — areas of focus</vt:lpstr>
      <vt:lpstr>PowerPoint Presentation</vt:lpstr>
      <vt:lpstr>Global grants make a BIG impact</vt:lpstr>
      <vt:lpstr>District grants meet local Needs</vt:lpstr>
      <vt:lpstr>Every rotarian, every year</vt:lpstr>
      <vt:lpstr>PowerPoint Presentation</vt:lpstr>
      <vt:lpstr>Sustaining our work</vt:lpstr>
      <vt:lpstr>Paul harris Fellows</vt:lpstr>
      <vt:lpstr>PAUL HARRIS SOCIETY</vt:lpstr>
      <vt:lpstr>Major Donor &amp; Arch KlumpH</vt:lpstr>
      <vt:lpstr>Club Recognition </vt:lpstr>
      <vt:lpstr>PowerPoint Presentation</vt:lpstr>
      <vt:lpstr>PowerPoint Presentation</vt:lpstr>
      <vt:lpstr>PowerPoint Presentation</vt:lpstr>
      <vt:lpstr>My Rotary Reports</vt:lpstr>
      <vt:lpstr>Donor History Report</vt:lpstr>
      <vt:lpstr>Donor history Report</vt:lpstr>
      <vt:lpstr>Club FUNdraising analysis</vt:lpstr>
      <vt:lpstr>Club FUNdraising analysis</vt:lpstr>
      <vt:lpstr>Club recognition summary</vt:lpstr>
      <vt:lpstr>Club recognition summary</vt:lpstr>
      <vt:lpstr>Club foundation banner report</vt:lpstr>
      <vt:lpstr>Club foundation banner report</vt:lpstr>
      <vt:lpstr>Wrap up &amp;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Jim Fradenburg</cp:lastModifiedBy>
  <cp:revision>22</cp:revision>
  <cp:lastPrinted>2019-12-04T20:41:25Z</cp:lastPrinted>
  <dcterms:created xsi:type="dcterms:W3CDTF">2019-11-18T03:22:22Z</dcterms:created>
  <dcterms:modified xsi:type="dcterms:W3CDTF">2026-05-11T00:17:23Z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y fmtid="{D5CDD505-2E9C-101B-9397-08002B2CF9AE}" pid="4" name="ContentTypeId">
    <vt:lpwstr>0x010100F300AD8A6746984E9F18214DFBDB1D89</vt:lpwstr>
  </property>
</Properties>
</file>